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96" r:id="rId8"/>
    <p:sldId id="264" r:id="rId9"/>
    <p:sldId id="265" r:id="rId10"/>
    <p:sldId id="266" r:id="rId11"/>
    <p:sldId id="267" r:id="rId12"/>
    <p:sldId id="268" r:id="rId13"/>
    <p:sldId id="269" r:id="rId14"/>
    <p:sldId id="353" r:id="rId15"/>
    <p:sldId id="272" r:id="rId16"/>
    <p:sldId id="273" r:id="rId17"/>
    <p:sldId id="274" r:id="rId18"/>
    <p:sldId id="275" r:id="rId19"/>
    <p:sldId id="367" r:id="rId20"/>
    <p:sldId id="368" r:id="rId21"/>
    <p:sldId id="369" r:id="rId22"/>
    <p:sldId id="371" r:id="rId23"/>
    <p:sldId id="276" r:id="rId24"/>
    <p:sldId id="362" r:id="rId25"/>
    <p:sldId id="363" r:id="rId26"/>
    <p:sldId id="364" r:id="rId27"/>
    <p:sldId id="278" r:id="rId28"/>
    <p:sldId id="279" r:id="rId29"/>
    <p:sldId id="280" r:id="rId30"/>
    <p:sldId id="286" r:id="rId31"/>
    <p:sldId id="365" r:id="rId32"/>
    <p:sldId id="366" r:id="rId33"/>
    <p:sldId id="299" r:id="rId34"/>
    <p:sldId id="375" r:id="rId35"/>
    <p:sldId id="301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73" r:id="rId45"/>
    <p:sldId id="311" r:id="rId46"/>
    <p:sldId id="374" r:id="rId47"/>
    <p:sldId id="312" r:id="rId48"/>
    <p:sldId id="318" r:id="rId49"/>
    <p:sldId id="319" r:id="rId50"/>
    <p:sldId id="320" r:id="rId51"/>
    <p:sldId id="321" r:id="rId52"/>
    <p:sldId id="322" r:id="rId53"/>
    <p:sldId id="323" r:id="rId54"/>
    <p:sldId id="326" r:id="rId55"/>
    <p:sldId id="327" r:id="rId56"/>
    <p:sldId id="329" r:id="rId57"/>
    <p:sldId id="330" r:id="rId58"/>
    <p:sldId id="333" r:id="rId59"/>
    <p:sldId id="335" r:id="rId60"/>
    <p:sldId id="336" r:id="rId61"/>
    <p:sldId id="337" r:id="rId62"/>
    <p:sldId id="338" r:id="rId63"/>
    <p:sldId id="339" r:id="rId64"/>
    <p:sldId id="377" r:id="rId6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CCC29BA-AF27-491F-B377-A7A644491644}" type="datetimeFigureOut">
              <a:rPr lang="fa-IR" smtClean="0"/>
              <a:t>1441/07/10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4F097DD-A32E-43DD-9C8A-19F71547A7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59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728B4-61A4-447E-B5B7-A76803516A1F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7BDA-8D44-4DC4-930A-B249BCE42139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0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97F8-91EA-4F30-9DC2-18E195ADC006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2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93AAD-C9CC-4549-B76C-0BA9C1A51A38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5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اکثرا ملحفه یکبلار مصرف داریم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546BC-E903-433D-AE75-98AA7A15C43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0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1A3D-9667-4BD4-9780-27C098850D7A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665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5D9B-A91E-45CD-B259-4D0F8C3FDE85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198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D56A-FF39-4B08-A72C-100716619CB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478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4A7-56AC-4B7B-BF91-BB6DF88169BE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8463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2CDD-FB17-497E-B5AE-B29F47FBD3C2}" type="datetime8">
              <a:rPr lang="fa-IR" smtClean="0"/>
              <a:t>20/مارس/4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C6B4-5EB4-4D56-AABE-DD13B8CB3F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3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381856"/>
            <a:ext cx="10791153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671" y="2069721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671" y="2699584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5833" y="2069721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5833" y="2699584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6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2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5260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num=100&amp;q=Personal+protective+equipment&amp;spell=1&amp;sa=X&amp;ved=0ahUKEwjV5feTp_TKAhVEEJoKHfLoC3wQvwUIGig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29861"/>
            <a:ext cx="6240442" cy="1685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FF00"/>
                </a:solidFill>
                <a:latin typeface="Calibri"/>
                <a:cs typeface="B Titr" panose="00000700000000000000" pitchFamily="2" charset="-78"/>
              </a:rPr>
              <a:t>اصول کنترل عفونت در اورژانس </a:t>
            </a:r>
          </a:p>
          <a:p>
            <a:pPr algn="ctr" defTabSz="1219170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FF00"/>
                </a:solidFill>
                <a:latin typeface="Calibri"/>
                <a:cs typeface="B Titr" panose="00000700000000000000" pitchFamily="2" charset="-78"/>
              </a:rPr>
              <a:t>پیش بیمارستانی و احتیاطات </a:t>
            </a:r>
            <a:r>
              <a:rPr lang="fa-IR" sz="3600" b="1" dirty="0">
                <a:solidFill>
                  <a:srgbClr val="FFFF00"/>
                </a:solidFill>
                <a:latin typeface="Calibri"/>
                <a:cs typeface="B Titr" panose="00000700000000000000" pitchFamily="2" charset="-78"/>
              </a:rPr>
              <a:t>استاندارد</a:t>
            </a:r>
          </a:p>
        </p:txBody>
      </p:sp>
    </p:spTree>
    <p:extLst>
      <p:ext uri="{BB962C8B-B14F-4D97-AF65-F5344CB8AC3E}">
        <p14:creationId xmlns:p14="http://schemas.microsoft.com/office/powerpoint/2010/main" val="52207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191" y="340302"/>
            <a:ext cx="4138613" cy="1166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5 موقعیت بهداشت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دست</a:t>
            </a: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0" y="1858963"/>
            <a:ext cx="12192000" cy="4525962"/>
          </a:xfrm>
        </p:spPr>
        <p:txBody>
          <a:bodyPr>
            <a:no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1-</a:t>
            </a:r>
            <a:r>
              <a:rPr lang="fa-IR" sz="2800" dirty="0" smtClean="0">
                <a:cs typeface="B Mitra" panose="00000400000000000000" pitchFamily="2" charset="-78"/>
              </a:rPr>
              <a:t> قبل و بعد از هر تماس مستقیم با بیمار یا بین بیماران (حتی اگر دستکش استفاده شده باشد).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2-</a:t>
            </a:r>
            <a:r>
              <a:rPr lang="fa-IR" sz="2800" dirty="0" smtClean="0">
                <a:cs typeface="B Mitra" panose="00000400000000000000" pitchFamily="2" charset="-78"/>
              </a:rPr>
              <a:t> بلافاصله بعد از درآوردن دستکش ها.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3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-</a:t>
            </a:r>
            <a:r>
              <a:rPr lang="fa-IR" sz="2800" dirty="0" smtClean="0">
                <a:cs typeface="B Mitra" panose="00000400000000000000" pitchFamily="2" charset="-78"/>
              </a:rPr>
              <a:t> قبل از انجام هر اقدام تهاجمی.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4-</a:t>
            </a:r>
            <a:r>
              <a:rPr lang="fa-IR" sz="2800" dirty="0" smtClean="0">
                <a:cs typeface="B Mitra" panose="00000400000000000000" pitchFamily="2" charset="-78"/>
              </a:rPr>
              <a:t> بعد از تماس با خون، مایعات بدن، ترشحات، مواد دفعی پوست صدمه دیده و هر چیز آلوده، حتی اگر از دستکش استفاده شده باشد.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5-</a:t>
            </a:r>
            <a:r>
              <a:rPr lang="fa-IR" sz="2800" dirty="0" smtClean="0">
                <a:cs typeface="B Mitra" panose="00000400000000000000" pitchFamily="2" charset="-78"/>
              </a:rPr>
              <a:t> وقتی دست ها با یک قسمت آلوده بیمار تماس پیدا کرد و قرار است قسمت دیگری از بدن بیمار لمس شود.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/>
            <a:endParaRPr lang="en-US" sz="32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2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91" y="129165"/>
            <a:ext cx="4938713" cy="11430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شستشوی دست 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0" y="1798638"/>
            <a:ext cx="12043064" cy="4525962"/>
          </a:xfrm>
        </p:spPr>
        <p:txBody>
          <a:bodyPr/>
          <a:lstStyle/>
          <a:p>
            <a:pPr algn="r" rtl="1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ملزومات شستشوی دست ها عبارتند از :</a:t>
            </a:r>
          </a:p>
          <a:p>
            <a:pPr algn="r" rtl="1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آب تمیز، صابون، حوله یکبار مصرف </a:t>
            </a:r>
          </a:p>
          <a:p>
            <a:pPr algn="r" rtl="1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مواد الکلی ضد عفونی کننده دست</a:t>
            </a:r>
            <a:endParaRPr lang="en-US" dirty="0" smtClean="0">
              <a:cs typeface="B Mitra" panose="00000400000000000000" pitchFamily="2" charset="-78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738" y="1879528"/>
            <a:ext cx="191452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Users\mostafavii1\Pictures\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773" y="3657600"/>
            <a:ext cx="1752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0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4851400" cy="1143000"/>
          </a:xfrm>
        </p:spPr>
        <p:txBody>
          <a:bodyPr>
            <a:normAutofit/>
          </a:bodyPr>
          <a:lstStyle/>
          <a:p>
            <a:pPr marL="54863">
              <a:defRPr/>
            </a:pPr>
            <a:r>
              <a:rPr lang="fa-IR" sz="5400" b="1" dirty="0">
                <a:solidFill>
                  <a:srgbClr val="FFFF00"/>
                </a:solidFill>
                <a:cs typeface="B Titr" panose="00000700000000000000" pitchFamily="2" charset="-78"/>
              </a:rPr>
              <a:t>مقایسه</a:t>
            </a:r>
            <a:r>
              <a:rPr lang="fa-IR" sz="5400" b="1" dirty="0">
                <a:solidFill>
                  <a:srgbClr val="FFFF00"/>
                </a:solidFill>
                <a:cs typeface="B Mitra" panose="00000400000000000000" pitchFamily="2" charset="-78"/>
              </a:rPr>
              <a:t>: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2332038"/>
            <a:ext cx="10972800" cy="4525962"/>
          </a:xfrm>
        </p:spPr>
        <p:txBody>
          <a:bodyPr/>
          <a:lstStyle/>
          <a:p>
            <a:pPr algn="r">
              <a:buNone/>
            </a:pPr>
            <a:r>
              <a:rPr lang="fa-IR" dirty="0">
                <a:cs typeface="B Mitra" panose="00000400000000000000" pitchFamily="2" charset="-78"/>
              </a:rPr>
              <a:t> هند راب                                                هند واش</a:t>
            </a:r>
            <a:endParaRPr lang="fa-IR" sz="3600" i="1" dirty="0">
              <a:solidFill>
                <a:srgbClr val="FF0000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  </a:t>
            </a:r>
          </a:p>
        </p:txBody>
      </p:sp>
      <p:pic>
        <p:nvPicPr>
          <p:cNvPr id="24580" name="Picture 2" descr="PE0193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22" y="608644"/>
            <a:ext cx="3810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6743700" y="3390900"/>
            <a:ext cx="2286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fa-IR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212013" y="4191000"/>
            <a:ext cx="2733675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/>
            <a:r>
              <a:rPr lang="fr-CH" sz="3600">
                <a:solidFill>
                  <a:srgbClr val="FF0000"/>
                </a:solidFill>
                <a:latin typeface="Times New Roman" panose="02020603050405020304" pitchFamily="18" charset="0"/>
              </a:rPr>
              <a:t>alcohol-based</a:t>
            </a:r>
          </a:p>
          <a:p>
            <a:pPr algn="ctr" defTabSz="1219170" eaLnBrk="1" hangingPunct="1"/>
            <a:r>
              <a:rPr lang="fr-CH" sz="3600">
                <a:solidFill>
                  <a:srgbClr val="FF0000"/>
                </a:solidFill>
                <a:latin typeface="Times New Roman" panose="02020603050405020304" pitchFamily="18" charset="0"/>
              </a:rPr>
              <a:t>hand rub</a:t>
            </a:r>
            <a:endParaRPr lang="fr-FR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 flipH="1">
            <a:off x="2971800" y="3266311"/>
            <a:ext cx="22860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fa-IR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2514602" y="4267200"/>
            <a:ext cx="2760663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/>
            <a:r>
              <a:rPr lang="fr-CH" sz="3600">
                <a:solidFill>
                  <a:srgbClr val="0000FF"/>
                </a:solidFill>
                <a:latin typeface="Times New Roman" panose="02020603050405020304" pitchFamily="18" charset="0"/>
              </a:rPr>
              <a:t>handwashing</a:t>
            </a:r>
          </a:p>
          <a:p>
            <a:pPr algn="ctr" defTabSz="1219170" eaLnBrk="1" hangingPunct="1"/>
            <a:r>
              <a:rPr lang="fr-CH" sz="3600">
                <a:solidFill>
                  <a:srgbClr val="0000FF"/>
                </a:solidFill>
                <a:latin typeface="Times New Roman" panose="02020603050405020304" pitchFamily="18" charset="0"/>
              </a:rPr>
              <a:t>soap + water</a:t>
            </a:r>
            <a:endParaRPr lang="fr-FR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39001" y="5334002"/>
            <a:ext cx="2798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fr-CH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to 30 sec</a:t>
            </a:r>
            <a:endParaRPr lang="fr-FR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 rot="10800000" flipV="1">
            <a:off x="2514600" y="5506136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r>
              <a:rPr lang="fr-CH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40 to 60 sec</a:t>
            </a:r>
            <a:endParaRPr lang="fr-FR" sz="36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3226" y="305955"/>
            <a:ext cx="4852555" cy="1271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روش شستشوی دست</a:t>
            </a: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2514600"/>
            <a:ext cx="12192000" cy="3657600"/>
          </a:xfrm>
        </p:spPr>
        <p:txBody>
          <a:bodyPr>
            <a:normAutofit/>
          </a:bodyPr>
          <a:lstStyle/>
          <a:p>
            <a:pPr algn="r" rtl="1">
              <a:buFont typeface="Wingdings 2" panose="05020102010507070707" pitchFamily="18" charset="2"/>
              <a:buNone/>
            </a:pPr>
            <a:r>
              <a:rPr lang="fa-IR" sz="2800" dirty="0" smtClean="0">
                <a:solidFill>
                  <a:srgbClr val="00B050"/>
                </a:solidFill>
                <a:cs typeface="B Mitra" panose="00000400000000000000" pitchFamily="2" charset="-78"/>
              </a:rPr>
              <a:t>(زمان 40 تا 60 ثانیه). </a:t>
            </a:r>
          </a:p>
          <a:p>
            <a:pPr algn="r" rtl="1">
              <a:buFont typeface="Wingdings 2" panose="05020102010507070707" pitchFamily="18" charset="2"/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دست ها را خیس کنید و به تمام سطوح دست صابون بمالید. سپس دست ها را زیر آب گرفته و آبکشی کنید و بعد با یک حوله یکبار مصرف خشک کنید. از همان حوله برای بستن شیر آب استفاده نمائید.</a:t>
            </a:r>
            <a:endParaRPr lang="en-US" sz="28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4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31973" cy="172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استفاده از مواد ضد عفونی کننده دست</a:t>
            </a: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  <a:endParaRPr lang="en-US" sz="3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2209800"/>
            <a:ext cx="12192000" cy="3962400"/>
          </a:xfrm>
        </p:spPr>
        <p:txBody>
          <a:bodyPr/>
          <a:lstStyle/>
          <a:p>
            <a:pPr algn="r">
              <a:buFont typeface="Wingdings 2" panose="05020102010507070707" pitchFamily="18" charset="2"/>
              <a:buNone/>
            </a:pPr>
            <a:r>
              <a:rPr lang="fa-IR" dirty="0" smtClean="0">
                <a:solidFill>
                  <a:srgbClr val="00B050"/>
                </a:solidFill>
                <a:cs typeface="B Mitra" panose="00000400000000000000" pitchFamily="2" charset="-78"/>
              </a:rPr>
              <a:t>(زمان20 تا 30 ثانیه). 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مواد ضد عفونی کننده را به مقدار کافی به تمام سطوح دست بمالید و بگذارید تا خشک شود. </a:t>
            </a:r>
            <a:endParaRPr lang="en-US" dirty="0" smtClean="0">
              <a:cs typeface="B Mitra" panose="00000400000000000000" pitchFamily="2" charset="-78"/>
            </a:endParaRPr>
          </a:p>
          <a:p>
            <a:pPr marL="0" indent="0" algn="r">
              <a:buNone/>
            </a:pPr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85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664083"/>
            <a:ext cx="10287000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fa-IR" sz="3600" b="1" dirty="0">
                <a:cs typeface="B Mitra" panose="00000400000000000000" pitchFamily="2" charset="-78"/>
              </a:rPr>
              <a:t>مناطقی که هنگام رعایت بهداشت دست باید به آن توجه داشت:</a:t>
            </a:r>
            <a:endParaRPr lang="en-US" sz="3600" b="1" dirty="0">
              <a:cs typeface="B Mitra" panose="00000400000000000000" pitchFamily="2" charset="-78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1312178"/>
              </p:ext>
            </p:extLst>
          </p:nvPr>
        </p:nvGraphicFramePr>
        <p:xfrm>
          <a:off x="2680855" y="2712027"/>
          <a:ext cx="7387936" cy="317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Bitmap Image" r:id="rId3" imgW="4600000" imgH="2657846" progId="PBrush">
                  <p:embed/>
                </p:oleObj>
              </mc:Choice>
              <mc:Fallback>
                <p:oleObj name="Bitmap Image" r:id="rId3" imgW="4600000" imgH="2657846" progId="PBrush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55" y="2712027"/>
                        <a:ext cx="7387936" cy="3177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92212" y="6106299"/>
            <a:ext cx="5391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/>
            <a:r>
              <a:rPr lang="en-A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Most Frequently Missed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4639"/>
            <a:ext cx="4938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شستشوی دست 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7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938"/>
            <a:ext cx="5819775" cy="1143000"/>
          </a:xfrm>
        </p:spPr>
        <p:txBody>
          <a:bodyPr/>
          <a:lstStyle/>
          <a:p>
            <a:pPr marL="54863">
              <a:defRPr/>
            </a:pPr>
            <a:r>
              <a:rPr lang="fa-IR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استفاده </a:t>
            </a:r>
            <a:r>
              <a:rPr lang="fa-IR" sz="4800" dirty="0">
                <a:solidFill>
                  <a:srgbClr val="FFFF00"/>
                </a:solidFill>
                <a:cs typeface="B Titr" panose="00000700000000000000" pitchFamily="2" charset="-78"/>
              </a:rPr>
              <a:t>از دستکش: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798638"/>
            <a:ext cx="10972800" cy="4525962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SA" sz="3600" dirty="0" smtClean="0">
                <a:cs typeface="B Mitra" panose="00000400000000000000" pitchFamily="2" charset="-78"/>
              </a:rPr>
              <a:t>در صورت وجود احتمال تماس با خون يا مايعات بدن (به جز عرق )،</a:t>
            </a:r>
            <a:r>
              <a:rPr lang="fa-IR" sz="3600" dirty="0" smtClean="0">
                <a:cs typeface="B Mitra" panose="00000400000000000000" pitchFamily="2" charset="-78"/>
              </a:rPr>
              <a:t> اعم از اینکه آلوده به خون باشد یا نباشد، باید </a:t>
            </a:r>
            <a:r>
              <a:rPr lang="ar-SA" sz="3600" dirty="0" smtClean="0">
                <a:cs typeface="B Mitra" panose="00000400000000000000" pitchFamily="2" charset="-78"/>
              </a:rPr>
              <a:t>از دستكش استفاده شود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  <a:r>
              <a:rPr lang="ar-SA" sz="3600" dirty="0" smtClean="0">
                <a:cs typeface="B Mitra" panose="00000400000000000000" pitchFamily="2" charset="-78"/>
              </a:rPr>
              <a:t> 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 eaLnBrk="1" hangingPunct="1"/>
            <a:endParaRPr lang="fa-IR" sz="3600" dirty="0" smtClean="0">
              <a:cs typeface="B Mitra" panose="00000400000000000000" pitchFamily="2" charset="-78"/>
            </a:endParaRPr>
          </a:p>
        </p:txBody>
      </p:sp>
      <p:pic>
        <p:nvPicPr>
          <p:cNvPr id="5" name="Content Placeholder 3" descr="A0465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361037"/>
            <a:ext cx="4308088" cy="317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03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5245" y="183429"/>
            <a:ext cx="53959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اندیکاسیون های استفاده از دستکش:</a:t>
            </a:r>
            <a:endParaRPr lang="en-US" sz="36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808163"/>
            <a:ext cx="12115800" cy="48768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هنگام تماس با خون و مایعات بدن، ترشحات و مواد دفعی، غشاهای مخاطی و پوست صدمه دیده دستکش بپوشید. 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در صورت آلوده شدن دستکش ها بلافاصله آن ها را عوض و اقدام بعدی را انجام دهید. 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پس از هربار استفاده از دستکش، قبل از تماس با سطوح و وسایل غیر آلوده، قبل از رفتن بر بالین بیمار دیگر دستکش ها را عوض کنید. 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بعد از هر بار در آوردن دستکش ها بهداشت دست ها را رعایت کنید. 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endParaRPr lang="en-US" sz="32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5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1313"/>
            <a:ext cx="6499225" cy="1030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محافظت </a:t>
            </a: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از </a:t>
            </a: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صورت(چشم </a:t>
            </a:r>
            <a:r>
              <a:rPr lang="fa-IR" sz="3600" b="1" dirty="0" err="1" smtClean="0">
                <a:solidFill>
                  <a:srgbClr val="FFFF00"/>
                </a:solidFill>
                <a:cs typeface="B Mitra" panose="00000400000000000000" pitchFamily="2" charset="-78"/>
              </a:rPr>
              <a:t>ها،بینی</a:t>
            </a: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و دهان</a:t>
            </a: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)</a:t>
            </a:r>
            <a:endParaRPr lang="en-US" sz="44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0" y="2097088"/>
            <a:ext cx="12192000" cy="3581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طی فعالیت هایی که احتمالا منجر  به پاشیده شدن خون، مایعات بدن، ترشحات و مواد دفعی می شود از یک ماسک جراحی یا ماسک</a:t>
            </a:r>
            <a:r>
              <a:rPr lang="en-US" sz="3600" dirty="0" smtClean="0">
                <a:cs typeface="B Mitra" panose="00000400000000000000" pitchFamily="2" charset="-78"/>
              </a:rPr>
              <a:t>N95</a:t>
            </a:r>
            <a:r>
              <a:rPr lang="fa-IR" sz="3600" dirty="0" smtClean="0">
                <a:cs typeface="B Mitra" panose="00000400000000000000" pitchFamily="2" charset="-78"/>
              </a:rPr>
              <a:t> و محافظ چشم (محافظ صورت یا عینک) به منظور حفاظت از غشای مخاطی چشم ها، بینی و دهان استفاده کنید. 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24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308918" y="2161167"/>
            <a:ext cx="118830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defRPr/>
            </a:pPr>
            <a:r>
              <a:rPr lang="fa-IR" sz="3200" dirty="0" err="1" smtClean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براي</a:t>
            </a:r>
            <a:r>
              <a:rPr lang="fa-IR" sz="3200" dirty="0" smtClean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حفاظت از غشاي مخاطي بيني  و دهان  در طي انجام  پروسیجرهايي كه  احتمال پاشيدن خون مایعات و ترشحات بدن وجود دارد،  لازم است از ماسك استفاده شود. 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0410" y="3484606"/>
            <a:ext cx="64454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3200" b="1" dirty="0">
                <a:cs typeface="B Mitra" panose="00000400000000000000" pitchFamily="2" charset="-78"/>
              </a:rPr>
              <a:t>انواع ماسک:</a:t>
            </a:r>
            <a:endParaRPr lang="fa-IR" sz="3200" b="1" dirty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ماسک جراحی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endParaRPr lang="fa-IR" sz="3200" dirty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en-US" sz="3200" dirty="0">
                <a:cs typeface="B Mitra" panose="00000400000000000000" pitchFamily="2" charset="-78"/>
              </a:rPr>
              <a:t> </a:t>
            </a:r>
            <a:r>
              <a:rPr lang="fa-IR" sz="3200" dirty="0" smtClean="0">
                <a:cs typeface="B Mitra" panose="00000400000000000000" pitchFamily="2" charset="-78"/>
              </a:rPr>
              <a:t>(</a:t>
            </a:r>
            <a:r>
              <a:rPr lang="fa-IR" sz="3200" dirty="0">
                <a:cs typeface="B Mitra" panose="00000400000000000000" pitchFamily="2" charset="-78"/>
              </a:rPr>
              <a:t>ماسک تنفسی مخصوص) </a:t>
            </a:r>
            <a:r>
              <a:rPr lang="en-US" sz="3200" dirty="0">
                <a:latin typeface="Times New Roman" pitchFamily="18" charset="0"/>
                <a:cs typeface="B Mitra" panose="00000400000000000000" pitchFamily="2" charset="-78"/>
              </a:rPr>
              <a:t>FFP2</a:t>
            </a:r>
            <a:r>
              <a:rPr lang="fa-IR" sz="3200" dirty="0">
                <a:latin typeface="Times New Roman" pitchFamily="18" charset="0"/>
                <a:cs typeface="B Mitra" panose="00000400000000000000" pitchFamily="2" charset="-78"/>
              </a:rPr>
              <a:t>- </a:t>
            </a:r>
            <a:r>
              <a:rPr lang="en-US" sz="3200" dirty="0">
                <a:latin typeface="Times New Roman" pitchFamily="18" charset="0"/>
                <a:cs typeface="B Mitra" panose="00000400000000000000" pitchFamily="2" charset="-78"/>
              </a:rPr>
              <a:t>  N95 </a:t>
            </a:r>
          </a:p>
          <a:p>
            <a:pPr algn="r" rtl="1">
              <a:defRPr/>
            </a:pPr>
            <a:endParaRPr lang="en-US" sz="3200" dirty="0"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222" y="3151588"/>
            <a:ext cx="1246188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585" y="4465324"/>
            <a:ext cx="1266825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227263" y="324360"/>
            <a:ext cx="1720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0" hangingPunct="0">
              <a:defRPr/>
            </a:pPr>
            <a:r>
              <a:rPr lang="fa-IR" sz="5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ماسک</a:t>
            </a:r>
          </a:p>
        </p:txBody>
      </p:sp>
    </p:spTree>
    <p:extLst>
      <p:ext uri="{BB962C8B-B14F-4D97-AF65-F5344CB8AC3E}">
        <p14:creationId xmlns:p14="http://schemas.microsoft.com/office/powerpoint/2010/main" val="31906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69989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3200" dirty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در برخورد با هر بیمار، صرفنظر از اینکه مبتلا به عفونتی آشکار است یا خیر، </a:t>
            </a:r>
            <a:r>
              <a:rPr lang="fa-IR" sz="3200" dirty="0" smtClean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رعایت                     «</a:t>
            </a:r>
            <a:r>
              <a:rPr lang="fa-IR" sz="3200" dirty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احتیاطات استاندارد» یک اصل کلی و اساسی است.</a:t>
            </a:r>
            <a:endParaRPr lang="en-US" sz="3200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  <a:p>
            <a:pPr algn="r" defTabSz="1219170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3200" dirty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بر اساس احتیاطات استاندارد، خون و ترشحات بدن هر بیمار (فرد) باید بالقوه آلوده فرض شود</a:t>
            </a:r>
            <a:r>
              <a:rPr lang="fa-IR" sz="3200" dirty="0">
                <a:solidFill>
                  <a:prstClr val="black"/>
                </a:solidFill>
                <a:cs typeface="B Mitra" panose="00000400000000000000" pitchFamily="2" charset="-78"/>
              </a:rPr>
              <a:t>. </a:t>
            </a:r>
            <a:endParaRPr lang="fa-IR" sz="3200" dirty="0" smtClean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r" defTabSz="1219170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3200" dirty="0" smtClean="0">
                <a:solidFill>
                  <a:prstClr val="black"/>
                </a:solidFill>
                <a:cs typeface="B Mitra" panose="00000400000000000000" pitchFamily="2" charset="-78"/>
              </a:rPr>
              <a:t>استفاده </a:t>
            </a:r>
            <a:r>
              <a:rPr lang="fa-IR" sz="3200" dirty="0">
                <a:solidFill>
                  <a:prstClr val="black"/>
                </a:solidFill>
                <a:cs typeface="B Mitra" panose="00000400000000000000" pitchFamily="2" charset="-78"/>
              </a:rPr>
              <a:t>از تجهیزات حفاظت فردی (دستکش، گان، ماسک بر حسب مورد) جهت اجتناب از تماس آن با پوست ناسالم و یا مخاط می بایست در نظر گرفته شود.</a:t>
            </a:r>
            <a:endParaRPr lang="en-US" sz="32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algn="r" defTabSz="1219170" rtl="1">
              <a:lnSpc>
                <a:spcPct val="150000"/>
              </a:lnSpc>
              <a:defRPr/>
            </a:pPr>
            <a:endParaRPr lang="fa-IR" sz="3200" dirty="0">
              <a:solidFill>
                <a:prstClr val="black"/>
              </a:solidFill>
              <a:latin typeface="Calibri"/>
              <a:cs typeface="B Mitra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90945" y="457200"/>
            <a:ext cx="5320146" cy="7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ar-SA" sz="4267" b="1" dirty="0">
                <a:solidFill>
                  <a:srgbClr val="FFFF00"/>
                </a:solidFill>
                <a:cs typeface="B Titr" panose="00000700000000000000" pitchFamily="2" charset="-78"/>
              </a:rPr>
              <a:t>احتياط هاي </a:t>
            </a:r>
            <a:r>
              <a:rPr lang="ar-SA" sz="4267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استاندارد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0" y="2177522"/>
            <a:ext cx="1209501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هنگام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مراقبت از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بيمار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مبتلا به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بيماري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منتقله از راه  قطرات  و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به عنوان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بخشي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 محافظت در 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فعاليت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مراقبت از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بيمار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احتمال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پاشيدن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خون،  ترشحات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مايعات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بدن  وجود دارد، استفاده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شود.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ماسك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مراقبتي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جراحي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حفاظت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كامل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را  در برابر  آئروسل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كوچك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(کمتر از 5 میکرون)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ايجاد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و در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موارد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نبايد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استفاده شوند مگر </a:t>
            </a:r>
            <a:r>
              <a:rPr lang="fa-IR" sz="2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اينكه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ماسک تنفسی مخصوص در دسترس نباشد</a:t>
            </a:r>
            <a:r>
              <a:rPr lang="fa-IR" sz="1200" dirty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638" y="426493"/>
            <a:ext cx="3570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4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ماسک جراحی </a:t>
            </a:r>
            <a:endParaRPr lang="en-US" sz="4800" dirty="0">
              <a:solidFill>
                <a:srgbClr val="FFFF00"/>
              </a:solidFill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13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0" y="1835787"/>
            <a:ext cx="12056075" cy="39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در </a:t>
            </a:r>
            <a:r>
              <a:rPr lang="fa-IR" sz="28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موارد خاص برای بیماری هایی استفاده می شود که عامل بیماری زایی آن ها اندازه ای کمتر از 5 میکرون داشته و از راه هوا از طریق استنشاقی منتقل می شوند. </a:t>
            </a:r>
          </a:p>
          <a:p>
            <a:pPr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28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از جمله این بیماری ها می توان به بیماری های ذیل اشاره کرد: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28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سرخک- آبله مرغان - سل ریوی حفره دار - زونای منتشر- هر شکل زونا در بیمار مبتلا به نقص ایمنی- برخی تب های خونریزی دهنده - آنفلوانزای پرندگان  با توجه به مرگ و میر </a:t>
            </a:r>
            <a:r>
              <a:rPr lang="en-US" sz="28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بالای آن و موارد جدید کرونا ویروس. همچنین هرگونه اقدامی که در اینگونه بیماران احتمال تولیدآئروسول را دارند.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6113" y="439350"/>
            <a:ext cx="2895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</a:t>
            </a:r>
            <a:r>
              <a:rPr lang="fa-IR" sz="48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ماسک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B Nazanin" panose="00000400000000000000" pitchFamily="2" charset="-78"/>
              </a:rPr>
              <a:t> N95</a:t>
            </a:r>
            <a:endParaRPr lang="fa-I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833425" y="1361303"/>
            <a:ext cx="861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ماسک باید:</a:t>
            </a:r>
            <a:endParaRPr lang="en-US" sz="3200" dirty="0"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 روی بینی، دهان و چانه را بپوشاند.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latin typeface="Calibri" panose="020F0502020204030204" pitchFamily="34" charset="0"/>
                <a:cs typeface="B Nazanin" panose="00000400000000000000" pitchFamily="2" charset="-78"/>
              </a:rPr>
              <a:t>2- بوسیله بند یا کش پشت سر بسته 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latin typeface="Calibri" panose="020F0502020204030204" pitchFamily="34" charset="0"/>
                <a:cs typeface="B Nazanin" panose="00000400000000000000" pitchFamily="2" charset="-78"/>
              </a:rPr>
              <a:t>3- در صورت مرطوب شدن تعویض شود. 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latin typeface="Calibri" panose="020F0502020204030204" pitchFamily="34" charset="0"/>
                <a:cs typeface="B Nazanin" panose="00000400000000000000" pitchFamily="2" charset="-78"/>
              </a:rPr>
              <a:t>4- هرگز به گردن آویزان نشود.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latin typeface="Calibri" panose="020F0502020204030204" pitchFamily="34" charset="0"/>
                <a:cs typeface="B Nazanin" panose="00000400000000000000" pitchFamily="2" charset="-78"/>
              </a:rPr>
              <a:t>5- پس از استفاده معدوم گردد.</a:t>
            </a:r>
          </a:p>
          <a:p>
            <a:pPr algn="r" rtl="1"/>
            <a:endParaRPr lang="fa-IR" sz="32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sz="3200" dirty="0">
              <a:latin typeface="Calibri" panose="020F0502020204030204" pitchFamily="34" charset="0"/>
            </a:endParaRPr>
          </a:p>
          <a:p>
            <a:pPr algn="r" rtl="1"/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پس از استفاده از ماسک دست ها را بشویید.</a:t>
            </a: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138725" y="187036"/>
            <a:ext cx="2286000" cy="136130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توجّه</a:t>
            </a:r>
            <a:endParaRPr lang="fa-IR" sz="48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B Nazanin" panose="00000400000000000000" pitchFamily="2" charset="-78"/>
            </a:endParaRPr>
          </a:p>
          <a:p>
            <a:pPr algn="ctr">
              <a:defRPr/>
            </a:pPr>
            <a:endParaRPr lang="en-US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7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236" y="355168"/>
            <a:ext cx="3148013" cy="957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7200" dirty="0" smtClean="0">
                <a:solidFill>
                  <a:srgbClr val="FF0000"/>
                </a:solidFill>
                <a:cs typeface="B Mitra" panose="00000400000000000000" pitchFamily="2" charset="-78"/>
              </a:rPr>
              <a:t>گان:</a:t>
            </a:r>
            <a:endParaRPr lang="en-US" sz="72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-1" y="2073275"/>
            <a:ext cx="9705109" cy="35052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به منظور حفاظت از پوست و جلوگیری از آلودگی لباس ها در حین فعالیت هایی که احتمال پاشیدن خون، مایعات بدن و مواد دفعی وجود دارد، از گان استفاده کنید. </a:t>
            </a:r>
            <a:endParaRPr lang="en-US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در اولین فرصت ممکن گان آلوده را در آورید و بهداشت دست را رعایت کنید. </a:t>
            </a:r>
            <a:endParaRPr lang="en-US" dirty="0" smtClean="0">
              <a:cs typeface="B Mitra" panose="00000400000000000000" pitchFamily="2" charset="-78"/>
            </a:endParaRP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8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5845175" cy="11430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 تجهیزات مراقبتی بیماران: </a:t>
            </a:r>
            <a:endParaRPr lang="en-US" dirty="0" smtClean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12192000" cy="4448175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در مورد وسایل و تجهیزات آلوده شده به خون، مایعات،  ترشحات و مواد دفعی به طور صحیح اقدام شود تا از تماس آن ها با پوست و غشاء مخاطی و لباس و انتقال عوامل بیماری زا به سایر بیماران و یا محیط جلوگیری شود.</a:t>
            </a:r>
            <a:endParaRPr lang="en-US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dirty="0" smtClean="0">
                <a:cs typeface="B Mitra" panose="00000400000000000000" pitchFamily="2" charset="-78"/>
              </a:rPr>
              <a:t>وسایل چند بار مصرف را قبل از استفاده برای بیمار دیگر به طور صحیح تمیز و ضد عفونی کنید. </a:t>
            </a:r>
            <a:endParaRPr lang="en-US" dirty="0" smtClean="0">
              <a:cs typeface="B Mitra" panose="00000400000000000000" pitchFamily="2" charset="-78"/>
            </a:endParaRPr>
          </a:p>
          <a:p>
            <a:pPr algn="r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0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274638"/>
            <a:ext cx="610985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sz="48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محیط بیمار(صحنه و آمبولانس)</a:t>
            </a:r>
            <a:endParaRPr lang="en-US" sz="48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0" y="1952625"/>
            <a:ext cx="12192000" cy="4905375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روش های مناسب تمیز و ضد عفونی کردن برای محیط و سایر سطوحی که لمس می شوند را انتخاب و به طور دائم به کار ببرید. (تمام سطوح کابین عقب آمبولانس شامل سطوحی که نزدیک بیمار می باشد مثلا دسته برانکارد-دیواره- دستگاههای در مجاورت بیمار و ...) سطوحی مانند کف آمبولانس </a:t>
            </a:r>
            <a:r>
              <a:rPr lang="fa-IR" sz="3600" dirty="0" err="1" smtClean="0">
                <a:cs typeface="B Mitra" panose="00000400000000000000" pitchFamily="2" charset="-78"/>
              </a:rPr>
              <a:t>دستگیره،سطوح</a:t>
            </a:r>
            <a:r>
              <a:rPr lang="fa-IR" sz="3600" dirty="0" smtClean="0">
                <a:cs typeface="B Mitra" panose="00000400000000000000" pitchFamily="2" charset="-78"/>
              </a:rPr>
              <a:t> دستگاههای پزشکی </a:t>
            </a:r>
            <a:r>
              <a:rPr lang="en-US" sz="3600" dirty="0" smtClean="0">
                <a:cs typeface="B Mitra" panose="00000400000000000000" pitchFamily="2" charset="-78"/>
              </a:rPr>
              <a:t> -</a:t>
            </a:r>
            <a:r>
              <a:rPr lang="en-US" sz="3600" dirty="0" err="1" smtClean="0">
                <a:cs typeface="B Mitra" panose="00000400000000000000" pitchFamily="2" charset="-78"/>
              </a:rPr>
              <a:t>aed</a:t>
            </a:r>
            <a:r>
              <a:rPr lang="fa-IR" sz="3600" dirty="0" smtClean="0">
                <a:cs typeface="B Mitra" panose="00000400000000000000" pitchFamily="2" charset="-78"/>
              </a:rPr>
              <a:t>و کابین- </a:t>
            </a:r>
            <a:r>
              <a:rPr lang="fa-IR" sz="3600" dirty="0" err="1" smtClean="0">
                <a:cs typeface="B Mitra" panose="00000400000000000000" pitchFamily="2" charset="-78"/>
              </a:rPr>
              <a:t>جلوفرمان</a:t>
            </a:r>
            <a:r>
              <a:rPr lang="fa-IR" sz="3600" dirty="0" smtClean="0">
                <a:cs typeface="B Mitra" panose="00000400000000000000" pitchFamily="2" charset="-78"/>
              </a:rPr>
              <a:t> - بیسیم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/>
            <a:endParaRPr lang="en-US" sz="3600" dirty="0" smtClean="0">
              <a:cs typeface="B Mitra" panose="00000400000000000000" pitchFamily="2" charset="-78"/>
            </a:endParaRPr>
          </a:p>
        </p:txBody>
      </p:sp>
      <p:pic>
        <p:nvPicPr>
          <p:cNvPr id="4" name="Picture 3" descr="C:\Documents and Settings\PARSIYAN\Desktop\نظافت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541" y="4405312"/>
            <a:ext cx="2286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00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814888" cy="1143000"/>
          </a:xfrm>
        </p:spPr>
        <p:txBody>
          <a:bodyPr/>
          <a:lstStyle/>
          <a:p>
            <a:pPr>
              <a:defRPr/>
            </a:pPr>
            <a:r>
              <a:rPr lang="fa-IR" sz="4800" dirty="0" smtClean="0">
                <a:solidFill>
                  <a:srgbClr val="FFFF00"/>
                </a:solidFill>
                <a:cs typeface="B Mitra" panose="00000400000000000000" pitchFamily="2" charset="-78"/>
              </a:rPr>
              <a:t>ملحفه و البسه بیمار</a:t>
            </a:r>
            <a:endParaRPr lang="en-US" sz="4800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0" y="2082800"/>
            <a:ext cx="12192000" cy="3657600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در هنگام دستکاری و انتقال ملحفه ها از تماس پوست، غشاء مخاطی و لباس با آن ها خودداری کنید.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از انتقال عوامل بیماری زا به بیمار دیگر و به محیط اطراف به وسیله ی آن ها ممانعت گردد. 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/>
            <a:endParaRPr lang="en-US" sz="32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0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4473" y="355600"/>
            <a:ext cx="6305550" cy="167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پیشگیری </a:t>
            </a:r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از صدمه با وسایل تیزو برنده :</a:t>
            </a:r>
            <a:r>
              <a:rPr lang="en-US" sz="4800" dirty="0">
                <a:solidFill>
                  <a:srgbClr val="FF0000"/>
                </a:solidFill>
                <a:cs typeface="B Mitra" panose="00000400000000000000" pitchFamily="2" charset="-78"/>
              </a:rPr>
              <a:t/>
            </a:r>
            <a:br>
              <a:rPr lang="en-US" sz="4800" dirty="0">
                <a:solidFill>
                  <a:srgbClr val="FF0000"/>
                </a:solidFill>
                <a:cs typeface="B Mitra" panose="00000400000000000000" pitchFamily="2" charset="-78"/>
              </a:rPr>
            </a:br>
            <a:endParaRPr lang="en-US" sz="48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156854" y="2032000"/>
            <a:ext cx="8229600" cy="3733800"/>
          </a:xfrm>
        </p:spPr>
        <p:txBody>
          <a:bodyPr>
            <a:normAutofit/>
          </a:bodyPr>
          <a:lstStyle/>
          <a:p>
            <a:pPr algn="r" rtl="1">
              <a:buFont typeface="Wingdings 2" panose="05020102010507070707" pitchFamily="18" charset="2"/>
              <a:buNone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در موارد زیر مراقب باشید:</a:t>
            </a:r>
            <a:endParaRPr lang="en-US" dirty="0" smtClean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Mitra" panose="00000400000000000000" pitchFamily="2" charset="-78"/>
              </a:rPr>
              <a:t>هنگام استفاده از سوزن، اسکالپ و یا سایر ابزار تیز</a:t>
            </a:r>
            <a:endParaRPr lang="en-US" dirty="0" smtClean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Mitra" panose="00000400000000000000" pitchFamily="2" charset="-78"/>
              </a:rPr>
              <a:t>هنگام تمیز کردن وسایل</a:t>
            </a:r>
            <a:endParaRPr lang="en-US" dirty="0" smtClean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Mitra" panose="00000400000000000000" pitchFamily="2" charset="-78"/>
              </a:rPr>
              <a:t>هنگام معدوم کردن سوزن های مصرف شده</a:t>
            </a:r>
            <a:endParaRPr lang="en-US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98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1" y="1858963"/>
            <a:ext cx="12192000" cy="4887912"/>
          </a:xfrm>
        </p:spPr>
        <p:txBody>
          <a:bodyPr>
            <a:normAutofit/>
          </a:bodyPr>
          <a:lstStyle/>
          <a:p>
            <a:pPr algn="justLow" rtl="1" eaLnBrk="1" hangingPunct="1">
              <a:lnSpc>
                <a:spcPct val="150000"/>
              </a:lnSpc>
            </a:pPr>
            <a:r>
              <a:rPr lang="ar-SA" sz="3200" dirty="0" smtClean="0">
                <a:cs typeface="B Mitra" panose="00000400000000000000" pitchFamily="2" charset="-78"/>
              </a:rPr>
              <a:t>سوزن‌هاي مصرف شده را هرگز نبايد درپوش گذاشت، خم كرد يا شكست بلكه بايد بلافاصله پس از مصرف در محفظه‌هاي مخصوص غيرقابل نفوذ (</a:t>
            </a:r>
            <a:r>
              <a:rPr lang="fa-IR" sz="3200" dirty="0" smtClean="0">
                <a:cs typeface="B Mitra" panose="00000400000000000000" pitchFamily="2" charset="-78"/>
              </a:rPr>
              <a:t>با بر چسب خطر</a:t>
            </a:r>
            <a:r>
              <a:rPr lang="ar-SA" sz="3200" dirty="0" smtClean="0">
                <a:cs typeface="B Mitra" panose="00000400000000000000" pitchFamily="2" charset="-78"/>
              </a:rPr>
              <a:t>) انداخت و زماني كه دو سوم تا سه چهارم حجم اين محفظه‌ها پرشد، </a:t>
            </a:r>
            <a:r>
              <a:rPr lang="fa-IR" sz="3200" dirty="0" smtClean="0">
                <a:cs typeface="B Mitra" panose="00000400000000000000" pitchFamily="2" charset="-78"/>
              </a:rPr>
              <a:t>درب آن ها را بسته، </a:t>
            </a:r>
            <a:r>
              <a:rPr lang="ar-SA" sz="3200" dirty="0" smtClean="0">
                <a:cs typeface="B Mitra" panose="00000400000000000000" pitchFamily="2" charset="-78"/>
              </a:rPr>
              <a:t>آنها را از گردونة مصرف خارج كرده و </a:t>
            </a:r>
            <a:r>
              <a:rPr lang="fa-IR" sz="3200" dirty="0" smtClean="0">
                <a:cs typeface="B Mitra" panose="00000400000000000000" pitchFamily="2" charset="-78"/>
              </a:rPr>
              <a:t>به شکل پسماند عفونی طبق پروتکل موجود در بیمارستان آن را دفع کرد.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145906"/>
            <a:ext cx="633845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پیشگیری </a:t>
            </a: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از صدمه با وسایل تیزو برنده </a:t>
            </a:r>
            <a:r>
              <a:rPr lang="fa-IR" sz="36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:</a:t>
            </a:r>
            <a:endParaRPr lang="en-US" sz="48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 descr="NuNeed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956" y="4877955"/>
            <a:ext cx="2214123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1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772" y="72737"/>
            <a:ext cx="10357139" cy="12200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4400" dirty="0" smtClean="0">
                <a:solidFill>
                  <a:srgbClr val="FF0000"/>
                </a:solidFill>
                <a:cs typeface="B Mitra" panose="00000400000000000000" pitchFamily="2" charset="-78"/>
              </a:rPr>
              <a:t>بهداشت تنفسی، پوشاندن دهان و بینی در هنگام سرفه کردن:</a:t>
            </a:r>
            <a:endParaRPr lang="en-US" sz="4400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1" y="1534391"/>
            <a:ext cx="9725890" cy="4191000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در مورد افرادی که دچار علائم تنفسی هستند اقدامات کنترلی در منبع (بیماران آلوده) بایستی به کار رود: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پوشاندن بینی و دهان با دستمال کاغذی یا ماسک در هنگام عطسه و سرفه، معدوم کردن ماسک و دستمال کاغذی استفاده شده و بهداشت دست ها بعد از تماس با ترشحات تنفسی لازم است. 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algn="r"/>
            <a:endParaRPr lang="en-US" sz="3200" dirty="0" smtClean="0">
              <a:cs typeface="B Mitra" panose="00000400000000000000" pitchFamily="2" charset="-78"/>
            </a:endParaRPr>
          </a:p>
        </p:txBody>
      </p:sp>
      <p:pic>
        <p:nvPicPr>
          <p:cNvPr id="4" name="Content Placeholder 3" descr="0_8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1764" y="4205857"/>
            <a:ext cx="2732863" cy="217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4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gholampoura1\Desktop\ebola file\Ebola_Virus_Victim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469356" y="1297131"/>
            <a:ext cx="6019800" cy="457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ubtitle 4"/>
          <p:cNvSpPr>
            <a:spLocks noGrp="1"/>
          </p:cNvSpPr>
          <p:nvPr>
            <p:ph type="title" idx="4294967295"/>
          </p:nvPr>
        </p:nvSpPr>
        <p:spPr>
          <a:xfrm>
            <a:off x="3009899" y="367579"/>
            <a:ext cx="4938713" cy="7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4267" b="1" dirty="0">
                <a:solidFill>
                  <a:srgbClr val="FF0000"/>
                </a:solidFill>
                <a:cs typeface="B Titr" panose="00000700000000000000" pitchFamily="2" charset="-78"/>
              </a:rPr>
              <a:t>احتياط هاي استاندارد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074" y="303934"/>
            <a:ext cx="8015288" cy="1143000"/>
          </a:xfrm>
        </p:spPr>
        <p:txBody>
          <a:bodyPr/>
          <a:lstStyle/>
          <a:p>
            <a:pPr rtl="1">
              <a:defRPr/>
            </a:pP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احتیاط هنگام احیای بیماران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B Mitra" panose="00000400000000000000" pitchFamily="2" charset="-78"/>
              </a:rPr>
              <a:t>CPR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32343"/>
            <a:ext cx="4894118" cy="362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4445" y="2032343"/>
            <a:ext cx="4584353" cy="362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82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5410" y="254000"/>
            <a:ext cx="5275263" cy="1076036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53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معدوم </a:t>
            </a:r>
            <a:r>
              <a:rPr lang="fa-IR" sz="5300" dirty="0">
                <a:solidFill>
                  <a:srgbClr val="FFFF00"/>
                </a:solidFill>
                <a:cs typeface="B Titr" panose="00000700000000000000" pitchFamily="2" charset="-78"/>
              </a:rPr>
              <a:t>کردن زباله </a:t>
            </a:r>
            <a:r>
              <a:rPr lang="fa-IR" sz="5300" dirty="0" smtClean="0">
                <a:solidFill>
                  <a:srgbClr val="FFFF00"/>
                </a:solidFill>
                <a:cs typeface="B Titr" panose="00000700000000000000" pitchFamily="2" charset="-78"/>
              </a:rPr>
              <a:t>ها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0" y="2106613"/>
            <a:ext cx="12192000" cy="4114800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از سیستم مناسب دفع زباله اطمینان حاصل کنید.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اقدامات معدوم سازی مناسب در مورد زباله های بالینی بیمار شامل: زباله های آلوده به خون، مایعات بدن، ترشحات و مواد دفعی انجام دهید.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در مورد بافت های انسانی و زباله های آزمایشگاهی مشابه زباله های بالینی بیمار اقدام شود.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3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yahyapourz2\Desktop\بخش های بیمارستان\سوانح\P10606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57" y="3188043"/>
            <a:ext cx="2743200" cy="360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878" y="2905898"/>
            <a:ext cx="2133600" cy="395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yahyapourz2\Desktop\بخش های بیمارستان\عفونی\P106047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6908" y="3188043"/>
            <a:ext cx="2514600" cy="360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742405" y="1915298"/>
            <a:ext cx="2438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a-IR" sz="2800" dirty="0">
                <a:solidFill>
                  <a:srgbClr val="4BACC6">
                    <a:lumMod val="75000"/>
                  </a:srgbClr>
                </a:solidFill>
                <a:latin typeface="Calibri"/>
                <a:cs typeface="B Mitra" pitchFamily="2" charset="-78"/>
              </a:rPr>
              <a:t>مخصوص پسماند های عفونی</a:t>
            </a:r>
            <a:endParaRPr lang="en-US" sz="2800" dirty="0">
              <a:solidFill>
                <a:srgbClr val="4BACC6">
                  <a:lumMod val="75000"/>
                </a:srgbClr>
              </a:solidFill>
              <a:latin typeface="Calibri"/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1478" y="1915298"/>
            <a:ext cx="2514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a-IR" sz="2800" dirty="0">
                <a:solidFill>
                  <a:srgbClr val="4BACC6">
                    <a:lumMod val="75000"/>
                  </a:srgbClr>
                </a:solidFill>
                <a:latin typeface="Calibri"/>
                <a:cs typeface="B Mitra" pitchFamily="2" charset="-78"/>
              </a:rPr>
              <a:t>مخصوص اجسام تیز و برنده</a:t>
            </a:r>
            <a:endParaRPr lang="en-US" sz="2800" dirty="0">
              <a:solidFill>
                <a:srgbClr val="4BACC6">
                  <a:lumMod val="75000"/>
                </a:srgbClr>
              </a:solidFill>
              <a:latin typeface="Calibri"/>
              <a:cs typeface="B Mitr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357" y="1915298"/>
            <a:ext cx="2743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a-IR" sz="2800" dirty="0">
                <a:solidFill>
                  <a:srgbClr val="4BACC6">
                    <a:lumMod val="75000"/>
                  </a:srgbClr>
                </a:solidFill>
                <a:latin typeface="Calibri"/>
                <a:cs typeface="B Mitra" pitchFamily="2" charset="-78"/>
              </a:rPr>
              <a:t>مخصوص پسماند های معمولی</a:t>
            </a:r>
            <a:endParaRPr lang="en-US" sz="2800" dirty="0">
              <a:solidFill>
                <a:srgbClr val="4BACC6">
                  <a:lumMod val="75000"/>
                </a:srgbClr>
              </a:solidFill>
              <a:latin typeface="Calibri"/>
              <a:cs typeface="B Mitra" pitchFamily="2" charset="-78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511800" cy="1143000"/>
          </a:xfrm>
        </p:spPr>
        <p:txBody>
          <a:bodyPr/>
          <a:lstStyle/>
          <a:p>
            <a:pPr marL="54863">
              <a:defRPr/>
            </a:pP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نحوه تفکیک </a:t>
            </a:r>
            <a:r>
              <a:rPr lang="fa-IR" dirty="0" err="1" smtClean="0">
                <a:solidFill>
                  <a:srgbClr val="FFFF00"/>
                </a:solidFill>
                <a:cs typeface="B Mitra" panose="00000400000000000000" pitchFamily="2" charset="-78"/>
              </a:rPr>
              <a:t>پسماند</a:t>
            </a: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 ها:</a:t>
            </a:r>
            <a:endParaRPr lang="en-US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5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335981" y="1825627"/>
            <a:ext cx="8547100" cy="419417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استفاده از وسایل حفاظت فردی</a:t>
            </a:r>
            <a:br>
              <a:rPr lang="fa-IR" b="1" dirty="0" smtClean="0">
                <a:cs typeface="B Titr" pitchFamily="2" charset="-78"/>
              </a:rPr>
            </a:b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P</a:t>
            </a:r>
            <a:r>
              <a:rPr lang="en-US" b="1" dirty="0" smtClean="0">
                <a:cs typeface="B Titr" pitchFamily="2" charset="-78"/>
              </a:rPr>
              <a:t>ERSONAL </a:t>
            </a: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P</a:t>
            </a:r>
            <a:r>
              <a:rPr lang="en-US" b="1" dirty="0" smtClean="0">
                <a:cs typeface="B Titr" pitchFamily="2" charset="-78"/>
              </a:rPr>
              <a:t>ROTECTIVE </a:t>
            </a:r>
            <a:r>
              <a:rPr lang="en-US" b="1" dirty="0" smtClean="0">
                <a:solidFill>
                  <a:srgbClr val="FF0000"/>
                </a:solidFill>
                <a:cs typeface="B Titr" pitchFamily="2" charset="-78"/>
              </a:rPr>
              <a:t>E</a:t>
            </a:r>
            <a:r>
              <a:rPr lang="en-US" b="1" dirty="0" smtClean="0">
                <a:cs typeface="B Titr" pitchFamily="2" charset="-78"/>
              </a:rPr>
              <a:t>QUIPMENT</a:t>
            </a:r>
            <a:br>
              <a:rPr lang="en-US" b="1" dirty="0" smtClean="0">
                <a:cs typeface="B Titr" pitchFamily="2" charset="-78"/>
              </a:rPr>
            </a:br>
            <a:r>
              <a:rPr lang="en-US" b="1" dirty="0" smtClean="0">
                <a:cs typeface="B Titr" pitchFamily="2" charset="-78"/>
              </a:rPr>
              <a:t>(PPE)</a:t>
            </a:r>
            <a:endParaRPr lang="fa-IR" b="1" dirty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3" y="1726773"/>
            <a:ext cx="2664296" cy="38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0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9897" y="506627"/>
          <a:ext cx="8776064" cy="53039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7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21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فعالیت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استفاده از وسایل حفاظت فردی 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356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دستکش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ماسک</a:t>
                      </a:r>
                      <a:r>
                        <a:rPr lang="fa-IR" sz="1900" baseline="0" dirty="0" smtClean="0">
                          <a:cs typeface="B Mitra" panose="00000400000000000000" pitchFamily="2" charset="-78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baseline="0" dirty="0" smtClean="0">
                          <a:cs typeface="B Mitra" panose="00000400000000000000" pitchFamily="2" charset="-78"/>
                        </a:rPr>
                        <a:t>(جراحی- </a:t>
                      </a:r>
                      <a:r>
                        <a:rPr lang="en-US" sz="1900" baseline="0" dirty="0" smtClean="0">
                          <a:cs typeface="B Mitra" panose="00000400000000000000" pitchFamily="2" charset="-78"/>
                        </a:rPr>
                        <a:t>N95</a:t>
                      </a:r>
                      <a:r>
                        <a:rPr lang="fa-IR" sz="1900" baseline="0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محافظ چشم</a:t>
                      </a:r>
                    </a:p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(شیلد-عینک)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گان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ارزیابی اولیه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تزریق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تعبیه</a:t>
                      </a:r>
                      <a:r>
                        <a:rPr lang="fa-IR" sz="1900" baseline="0" dirty="0" smtClean="0">
                          <a:cs typeface="B Mitra" panose="00000400000000000000" pitchFamily="2" charset="-78"/>
                        </a:rPr>
                        <a:t> کتتر وریدی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انتوباسیون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ساکشن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احیاء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پانسمان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9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</a:rPr>
                        <a:t>انتقال بیمار به</a:t>
                      </a:r>
                      <a:r>
                        <a:rPr lang="fa-IR" sz="1900" baseline="0" dirty="0" smtClean="0">
                          <a:cs typeface="B Mitra" panose="00000400000000000000" pitchFamily="2" charset="-78"/>
                        </a:rPr>
                        <a:t> آمبولانس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900" dirty="0" smtClean="0">
                          <a:cs typeface="B Mitra" panose="00000400000000000000" pitchFamily="2" charset="-78"/>
                          <a:sym typeface="Wingdings 2" panose="05020102010507070707" pitchFamily="18" charset="2"/>
                        </a:rPr>
                        <a:t></a:t>
                      </a:r>
                      <a:endParaRPr lang="fa-IR" sz="1900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192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013"/>
            <a:ext cx="4703763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مراحل پوشیدن</a:t>
            </a:r>
            <a:endParaRPr lang="fa-IR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400" y="1785938"/>
            <a:ext cx="11912600" cy="529431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1 – </a:t>
            </a:r>
            <a:r>
              <a:rPr lang="fa-IR" sz="2400" b="1" dirty="0" smtClean="0">
                <a:cs typeface="B Mitra" panose="00000400000000000000" pitchFamily="2" charset="-78"/>
              </a:rPr>
              <a:t>انجام عمل بهداشت دست                                                                                                     </a:t>
            </a:r>
            <a:endParaRPr lang="en-US" sz="2400" b="1" dirty="0" smtClean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Mitra" panose="00000400000000000000" pitchFamily="2" charset="-78"/>
              </a:rPr>
              <a:t>( مالش دست با ریختن یا اسپری محلول ضد عفونی الکل یا شستشوی دست با آب و صابون)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2 – </a:t>
            </a:r>
            <a:r>
              <a:rPr lang="fa-IR" sz="2400" b="1" dirty="0" smtClean="0">
                <a:cs typeface="B Mitra" panose="00000400000000000000" pitchFamily="2" charset="-78"/>
              </a:rPr>
              <a:t>پوشیدن روکش کفش(اختیاری) و گان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3 – </a:t>
            </a:r>
            <a:r>
              <a:rPr lang="fa-IR" sz="2400" b="1" dirty="0" smtClean="0">
                <a:cs typeface="B Mitra" panose="00000400000000000000" pitchFamily="2" charset="-78"/>
              </a:rPr>
              <a:t>استفاده از کلاه(اختیاری)</a:t>
            </a:r>
            <a:endParaRPr lang="fa-IR" sz="2400" b="1" dirty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4-</a:t>
            </a:r>
            <a:r>
              <a:rPr lang="fa-IR" sz="2400" b="1" dirty="0" smtClean="0">
                <a:cs typeface="B Mitra" panose="00000400000000000000" pitchFamily="2" charset="-78"/>
              </a:rPr>
              <a:t> استفاده </a:t>
            </a:r>
            <a:r>
              <a:rPr lang="fa-IR" sz="2400" b="1" dirty="0">
                <a:cs typeface="B Mitra" panose="00000400000000000000" pitchFamily="2" charset="-78"/>
              </a:rPr>
              <a:t>از </a:t>
            </a:r>
            <a:r>
              <a:rPr lang="fa-IR" sz="2400" b="1" dirty="0" smtClean="0">
                <a:cs typeface="B Mitra" panose="00000400000000000000" pitchFamily="2" charset="-78"/>
              </a:rPr>
              <a:t>ماسک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5 – </a:t>
            </a:r>
            <a:r>
              <a:rPr lang="fa-IR" sz="2400" b="1" dirty="0" smtClean="0">
                <a:cs typeface="B Mitra" panose="00000400000000000000" pitchFamily="2" charset="-78"/>
              </a:rPr>
              <a:t>عینک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6– </a:t>
            </a:r>
            <a:r>
              <a:rPr lang="fa-IR" sz="2400" b="1" dirty="0" smtClean="0">
                <a:cs typeface="B Mitra" panose="00000400000000000000" pitchFamily="2" charset="-78"/>
              </a:rPr>
              <a:t>پوشیدن دستکش</a:t>
            </a:r>
            <a:endParaRPr lang="fa-IR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481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475037"/>
            <a:ext cx="4511675" cy="3382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14400" y="331643"/>
            <a:ext cx="4713288" cy="839788"/>
          </a:xfrm>
        </p:spPr>
        <p:txBody>
          <a:bodyPr/>
          <a:lstStyle/>
          <a:p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قدم اول 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645" y="1984063"/>
            <a:ext cx="118801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1) </a:t>
            </a:r>
            <a:r>
              <a:rPr lang="fa-IR" sz="2400" b="1" dirty="0">
                <a:cs typeface="B Nazanin" panose="00000400000000000000" pitchFamily="2" charset="-78"/>
              </a:rPr>
              <a:t>پاشیدن محلول ضدعفونی دست یا ریختن آن </a:t>
            </a:r>
            <a:r>
              <a:rPr lang="fa-IR" sz="2400" b="1" dirty="0" err="1">
                <a:cs typeface="B Nazanin" panose="00000400000000000000" pitchFamily="2" charset="-78"/>
              </a:rPr>
              <a:t>درکف</a:t>
            </a:r>
            <a:r>
              <a:rPr lang="fa-IR" sz="2400" b="1" dirty="0">
                <a:cs typeface="B Nazanin" panose="00000400000000000000" pitchFamily="2" charset="-78"/>
              </a:rPr>
              <a:t> یک دست بطور </a:t>
            </a:r>
            <a:r>
              <a:rPr lang="fa-IR" sz="2400" b="1" dirty="0" smtClean="0">
                <a:cs typeface="B Nazanin" panose="00000400000000000000" pitchFamily="2" charset="-78"/>
              </a:rPr>
              <a:t>کامل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2) </a:t>
            </a:r>
            <a:r>
              <a:rPr lang="fa-IR" sz="2400" b="1" dirty="0">
                <a:cs typeface="B Nazanin" panose="00000400000000000000" pitchFamily="2" charset="-78"/>
              </a:rPr>
              <a:t>شستشوی دست با آب و صابون(الزام در زمان </a:t>
            </a:r>
            <a:r>
              <a:rPr lang="fa-IR" sz="2400" b="1" dirty="0" err="1">
                <a:cs typeface="B Nazanin" panose="00000400000000000000" pitchFamily="2" charset="-78"/>
              </a:rPr>
              <a:t>وجودآلودگی</a:t>
            </a:r>
            <a:r>
              <a:rPr lang="fa-IR" sz="2400" b="1" dirty="0">
                <a:cs typeface="B Nazanin" panose="00000400000000000000" pitchFamily="2" charset="-78"/>
              </a:rPr>
              <a:t> واضح، چرب، آغشته به مایعات بدن)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06620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87881" y="1922463"/>
            <a:ext cx="6269037" cy="114300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مالیدن کف هر دو دست به یکدیگر</a:t>
            </a:r>
            <a:endParaRPr lang="fa-IR" sz="4000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8" y="3200400"/>
            <a:ext cx="4876800" cy="3657600"/>
          </a:xfr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8145" y="383598"/>
            <a:ext cx="4713288" cy="839788"/>
          </a:xfrm>
        </p:spPr>
        <p:txBody>
          <a:bodyPr/>
          <a:lstStyle/>
          <a:p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قدم </a:t>
            </a:r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اول </a:t>
            </a:r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3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6429" y="1915391"/>
            <a:ext cx="7945437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مالیدن کف دست راست بر پشت دست چپ و بالعکس</a:t>
            </a:r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235037"/>
            <a:ext cx="3486150" cy="3622963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616995" y="372951"/>
            <a:ext cx="4713416" cy="83966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قدم اول 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6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95543" y="1810616"/>
            <a:ext cx="8347075" cy="11430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مالیدن کف هر دو دست همراه با مالیدن بین انگشتان</a:t>
            </a:r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64" y="2953616"/>
            <a:ext cx="3844925" cy="3904384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3825"/>
            <a:ext cx="4830763" cy="839788"/>
          </a:xfrm>
        </p:spPr>
        <p:txBody>
          <a:bodyPr/>
          <a:lstStyle/>
          <a:p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قدم </a:t>
            </a:r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اول: </a:t>
            </a:r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81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9350" y="1673225"/>
            <a:ext cx="3422650" cy="1050925"/>
          </a:xfrm>
        </p:spPr>
        <p:txBody>
          <a:bodyPr/>
          <a:lstStyle/>
          <a:p>
            <a:pPr marL="54863">
              <a:defRPr/>
            </a:pPr>
            <a:r>
              <a:rPr lang="fa-IR" dirty="0" smtClean="0">
                <a:solidFill>
                  <a:srgbClr val="C00000"/>
                </a:solidFill>
                <a:latin typeface="Arial Rounded MT Bold" pitchFamily="34" charset="0"/>
                <a:cs typeface="B Mitra" panose="00000400000000000000" pitchFamily="2" charset="-78"/>
              </a:rPr>
              <a:t>چه موقع؟</a:t>
            </a:r>
            <a:endParaRPr lang="en-AU" dirty="0" smtClean="0">
              <a:solidFill>
                <a:srgbClr val="C00000"/>
              </a:solidFill>
              <a:latin typeface="Arial Rounded MT Bold" pitchFamily="34" charset="0"/>
              <a:cs typeface="B Mitra" panose="00000400000000000000" pitchFamily="2" charset="-78"/>
            </a:endParaRPr>
          </a:p>
        </p:txBody>
      </p:sp>
      <p:pic>
        <p:nvPicPr>
          <p:cNvPr id="18436" name="Picture 5" descr="050387L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291" y="1529487"/>
            <a:ext cx="2133601" cy="188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7" descr="050387l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9" y="3520273"/>
            <a:ext cx="2160588" cy="207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5375276" y="2420940"/>
            <a:ext cx="4537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endParaRPr lang="fa-IR">
              <a:solidFill>
                <a:prstClr val="white"/>
              </a:solidFill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256216" y="2919819"/>
            <a:ext cx="6519157" cy="4924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هنگام تماس با خون، اندام آغشته به خون و یا سطوح خون آلود</a:t>
            </a:r>
            <a:endParaRPr lang="en-AU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3699164" y="4423336"/>
            <a:ext cx="8354291" cy="4924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هنگامی که احتمال پاشیده شدن ترشحات آلوده به مخاط چشم یا بینی و دهان وجود دارد.</a:t>
            </a:r>
            <a:endParaRPr lang="en-AU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609600" y="471645"/>
            <a:ext cx="4938584" cy="748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267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احتياط هاي استاندارد 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209" y="1798638"/>
            <a:ext cx="11973791" cy="1143000"/>
          </a:xfrm>
        </p:spPr>
        <p:txBody>
          <a:bodyPr>
            <a:no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انگشتان بطور معکوس در کف دست مقابل ودر حالت نیمه قفل شده قرار گرفته و مالیده شوند.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2904033"/>
            <a:ext cx="4135726" cy="3953967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627387" y="300214"/>
            <a:ext cx="4713416" cy="83966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قدم اول 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4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8018" y="1889559"/>
            <a:ext cx="1038398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مالیدن چرخشی انگشت شست چپ توسط کف دست راست و بالعکس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5" y="2909454"/>
            <a:ext cx="2824164" cy="3948545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6973" y="331644"/>
            <a:ext cx="4713288" cy="839788"/>
          </a:xfrm>
        </p:spPr>
        <p:txBody>
          <a:bodyPr/>
          <a:lstStyle/>
          <a:p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قدم </a:t>
            </a:r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اول </a:t>
            </a:r>
            <a:r>
              <a:rPr lang="fa-IR" sz="2800" b="1" dirty="0">
                <a:solidFill>
                  <a:srgbClr val="FFFF00"/>
                </a:solidFill>
                <a:cs typeface="B Titr" pitchFamily="2" charset="-78"/>
              </a:rPr>
              <a:t>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8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35727"/>
            <a:ext cx="12192000" cy="1325563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مالیدن چرخشی پشت و روی انگشتان بهم چسبیده دست راست در کف دست چپ و برعکس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5" y="2843870"/>
            <a:ext cx="3214091" cy="4014129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544259" y="372951"/>
            <a:ext cx="4713416" cy="83966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>
                <a:solidFill>
                  <a:srgbClr val="FFFF00"/>
                </a:solidFill>
                <a:cs typeface="B Titr" pitchFamily="2" charset="-78"/>
              </a:rPr>
              <a:t>قدم اول : انجام عمل بهداشت دست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4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0698" y="4849019"/>
            <a:ext cx="10429102" cy="566737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مراحل فوق 20 تا 30 ثانیه طول می کشد.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4375"/>
          <a:stretch>
            <a:fillRect/>
          </a:stretch>
        </p:blipFill>
        <p:spPr>
          <a:xfrm>
            <a:off x="2265218" y="84786"/>
            <a:ext cx="6375400" cy="4114800"/>
          </a:xfrm>
        </p:spPr>
      </p:pic>
    </p:spTree>
    <p:extLst>
      <p:ext uri="{BB962C8B-B14F-4D97-AF65-F5344CB8AC3E}">
        <p14:creationId xmlns:p14="http://schemas.microsoft.com/office/powerpoint/2010/main" val="220099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-72736" y="2017228"/>
            <a:ext cx="122647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محافظ پا - کفش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اگرچه معمولاً حفاظت از پاها در احتياطات استاندارد وجود ندارد، اما براي حفاظت كاركنان امر </a:t>
            </a:r>
            <a:r>
              <a:rPr lang="fa-IR" sz="3200" dirty="0" err="1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مهمي</a:t>
            </a: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محسوب </a:t>
            </a: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مي شود. پرسنل هنگام كار بايد كفش هايي بپوشند كه  مقاوم به جذب مايعات باشد و كاملاً  تمام سطح پاها را فراگيرد (نه صندل يا دمپايي)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روکفشی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در صورت استفاده از رو کفشی باید دقت نمود که ساق بلند (مچ شلوار را بپوشاند ) وضد آب باشد. 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68411" y="535061"/>
            <a:ext cx="488091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قدم دوم: پوشیدن گان (روپوش)</a:t>
            </a:r>
            <a:endParaRPr lang="fa-IR" sz="32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1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4879975" cy="1143000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Titr" pitchFamily="2" charset="-78"/>
              </a:rPr>
              <a:t>قدم دوم: پوشیدن </a:t>
            </a: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گان (روپوش)</a:t>
            </a:r>
            <a:endParaRPr lang="fa-IR" sz="3200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038"/>
            <a:ext cx="2562225" cy="2286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25"/>
            <a:ext cx="2560638" cy="2286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10" y="1951298"/>
            <a:ext cx="2561175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57" y="4500887"/>
            <a:ext cx="2561175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4466891"/>
            <a:ext cx="2561175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10" y="4424082"/>
            <a:ext cx="2561175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2651" y="2259106"/>
            <a:ext cx="2790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1917" y="2138082"/>
            <a:ext cx="282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8332" y="2138082"/>
            <a:ext cx="3529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436" y="4507827"/>
            <a:ext cx="3832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1918" y="4692493"/>
            <a:ext cx="4335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8332" y="4507827"/>
            <a:ext cx="3529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1064" y="1861083"/>
            <a:ext cx="4696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Titr" pitchFamily="2" charset="-78"/>
              </a:rPr>
              <a:t>ابتدا قسمت بالایی گان و آستین ها را بطور کامل بپوشانید.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نواحی گردن و کمر را ببندید.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956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3556" y="252267"/>
            <a:ext cx="574589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3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سوم: پوشیدن کلاه </a:t>
            </a:r>
            <a:endParaRPr lang="fa-IR" sz="36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60649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اگرچه 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معمولاً حفاظت از </a:t>
            </a: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موها 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در </a:t>
            </a:r>
            <a:r>
              <a:rPr lang="fa-IR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احتياطات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استاندارد </a:t>
            </a: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اختیاری است. اما </a:t>
            </a:r>
            <a:r>
              <a:rPr lang="fa-IR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براي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حفاظت </a:t>
            </a:r>
            <a:r>
              <a:rPr lang="fa-IR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كاركنان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امر </a:t>
            </a:r>
            <a:r>
              <a:rPr lang="fa-IR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مهمي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محسوب </a:t>
            </a:r>
            <a:r>
              <a:rPr lang="fa-IR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مي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 شود. </a:t>
            </a:r>
            <a:endParaRPr lang="fa-IR" sz="32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B Nazanin" panose="000004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3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کلاه : </a:t>
            </a:r>
            <a:endParaRPr lang="en-US" sz="32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در صورت استفاده از </a:t>
            </a: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کلاه باید </a:t>
            </a:r>
            <a:r>
              <a:rPr lang="fa-IR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دقت نمود که </a:t>
            </a:r>
            <a:r>
              <a:rPr lang="fa-IR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تمامی موی سر و گوش ها توسط کلاه پوشانده شود. </a:t>
            </a:r>
            <a:endParaRPr lang="fa-IR" sz="32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454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60863" y="1870075"/>
            <a:ext cx="7831137" cy="1517650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cs typeface="B Mitra" panose="00000400000000000000" pitchFamily="2" charset="-78"/>
              </a:rPr>
              <a:t>بندهای </a:t>
            </a:r>
            <a:r>
              <a:rPr lang="fa-IR" sz="2400" b="1" dirty="0">
                <a:cs typeface="B Mitra" panose="00000400000000000000" pitchFamily="2" charset="-78"/>
              </a:rPr>
              <a:t>نگهدارنده باید در ناحیه </a:t>
            </a:r>
            <a:r>
              <a:rPr lang="fa-IR" sz="2400" b="1" dirty="0" smtClean="0">
                <a:cs typeface="B Mitra" panose="00000400000000000000" pitchFamily="2" charset="-78"/>
              </a:rPr>
              <a:t>ما بین </a:t>
            </a:r>
            <a:r>
              <a:rPr lang="fa-IR" sz="2400" b="1" dirty="0">
                <a:cs typeface="B Mitra" panose="00000400000000000000" pitchFamily="2" charset="-78"/>
              </a:rPr>
              <a:t>سر و گردن بسته شوند.</a:t>
            </a:r>
            <a:br>
              <a:rPr lang="fa-IR" sz="2400" b="1" dirty="0">
                <a:cs typeface="B Mitra" panose="00000400000000000000" pitchFamily="2" charset="-78"/>
              </a:rPr>
            </a:br>
            <a:r>
              <a:rPr lang="fa-IR" sz="2400" b="1" dirty="0">
                <a:cs typeface="B Mitra" panose="00000400000000000000" pitchFamily="2" charset="-78"/>
              </a:rPr>
              <a:t>قسمتی که روی بینی قرار می گیرد را به خوبی ثابت نمایید.</a:t>
            </a:r>
            <a:br>
              <a:rPr lang="fa-IR" sz="2400" b="1" dirty="0">
                <a:cs typeface="B Mitra" panose="00000400000000000000" pitchFamily="2" charset="-78"/>
              </a:rPr>
            </a:br>
            <a:r>
              <a:rPr lang="fa-IR" sz="2400" b="1" dirty="0">
                <a:cs typeface="B Mitra" panose="00000400000000000000" pitchFamily="2" charset="-78"/>
              </a:rPr>
              <a:t>مطمئن شوید که ماسک به خوبی برروی صورت و زیر چانه قرار گرفته </a:t>
            </a:r>
            <a:r>
              <a:rPr lang="fa-IR" sz="2400" b="1" dirty="0" smtClean="0">
                <a:cs typeface="B Mitra" panose="00000400000000000000" pitchFamily="2" charset="-78"/>
              </a:rPr>
              <a:t>اند.</a:t>
            </a:r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5918" r="22422"/>
          <a:stretch/>
        </p:blipFill>
        <p:spPr>
          <a:xfrm>
            <a:off x="10230734" y="3553981"/>
            <a:ext cx="1960562" cy="32893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2393" r="4369"/>
          <a:stretch/>
        </p:blipFill>
        <p:spPr>
          <a:xfrm>
            <a:off x="8027087" y="3569006"/>
            <a:ext cx="2266950" cy="3289300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5A8C6B4-5EB4-4D56-AABE-DD13B8CB3F32}" type="slidenum">
              <a:rPr lang="fa-IR" smtClean="0"/>
              <a:t>47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6298" r="14455"/>
          <a:stretch/>
        </p:blipFill>
        <p:spPr>
          <a:xfrm>
            <a:off x="3205838" y="3569006"/>
            <a:ext cx="2069955" cy="3288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8965" r="9066"/>
          <a:stretch/>
        </p:blipFill>
        <p:spPr>
          <a:xfrm>
            <a:off x="5151676" y="3569006"/>
            <a:ext cx="2530845" cy="3288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638" y="3492226"/>
            <a:ext cx="3933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0681" y="3494156"/>
            <a:ext cx="422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7712" y="3494156"/>
            <a:ext cx="282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6098" y="3494156"/>
            <a:ext cx="283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568" y="564122"/>
            <a:ext cx="544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cs typeface="B Titr" pitchFamily="2" charset="-78"/>
              </a:rPr>
              <a:t>قدم </a:t>
            </a:r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چهارم </a:t>
            </a:r>
            <a:r>
              <a:rPr lang="fa-IR" sz="2800" dirty="0">
                <a:solidFill>
                  <a:srgbClr val="FFFF00"/>
                </a:solidFill>
                <a:cs typeface="B Titr" pitchFamily="2" charset="-78"/>
              </a:rPr>
              <a:t>: پوشیدن ماسک یا فیلتر تنفسی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97" y="3459016"/>
            <a:ext cx="1985541" cy="19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809" y="3459016"/>
            <a:ext cx="1952437" cy="19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317" y="3459016"/>
            <a:ext cx="2006032" cy="19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420" y="3459017"/>
            <a:ext cx="2116463" cy="190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3954" y="3459017"/>
            <a:ext cx="2031286" cy="19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818911" y="2096538"/>
            <a:ext cx="6061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اتصال و تطابق با صورت به خوبی انجام شده و از اتصال اطمینان حاصل شود(</a:t>
            </a:r>
            <a:r>
              <a:rPr lang="en-US" sz="2800" b="1" dirty="0">
                <a:cs typeface="B Nazanin" panose="00000400000000000000" pitchFamily="2" charset="-78"/>
              </a:rPr>
              <a:t>fit-tested</a:t>
            </a:r>
            <a:r>
              <a:rPr lang="fa-IR" sz="2800" b="1" dirty="0">
                <a:cs typeface="B Nazanin" panose="00000400000000000000" pitchFamily="2" charset="-78"/>
              </a:rPr>
              <a:t>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568" y="564122"/>
            <a:ext cx="5396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cs typeface="B Titr" pitchFamily="2" charset="-78"/>
              </a:rPr>
              <a:t>قدم </a:t>
            </a:r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چهارم </a:t>
            </a:r>
            <a:r>
              <a:rPr lang="fa-IR" sz="2800" dirty="0">
                <a:solidFill>
                  <a:srgbClr val="FFFF00"/>
                </a:solidFill>
                <a:cs typeface="B Titr" pitchFamily="2" charset="-78"/>
              </a:rPr>
              <a:t>: پوشیدن ماسک یا فیلتر تنفسی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1650"/>
            <a:ext cx="57467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3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پنجم : عینک یا </a:t>
            </a:r>
            <a:r>
              <a:rPr lang="fa-IR" sz="53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شیلد</a:t>
            </a:r>
            <a:endParaRPr lang="fa-IR" sz="3600" b="1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t="6476" r="13601"/>
          <a:stretch/>
        </p:blipFill>
        <p:spPr>
          <a:xfrm>
            <a:off x="3660855" y="3184657"/>
            <a:ext cx="3051175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0152" r="11480"/>
          <a:stretch/>
        </p:blipFill>
        <p:spPr>
          <a:xfrm>
            <a:off x="6887719" y="3184657"/>
            <a:ext cx="3255962" cy="36576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5A8C6B4-5EB4-4D56-AABE-DD13B8CB3F32}" type="slidenum">
              <a:rPr lang="fa-IR" smtClean="0"/>
              <a:t>49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6477" r="30251" b="-2942"/>
          <a:stretch/>
        </p:blipFill>
        <p:spPr>
          <a:xfrm>
            <a:off x="9887261" y="3190009"/>
            <a:ext cx="2276863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7242" y="3365989"/>
            <a:ext cx="34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7719" y="3365989"/>
            <a:ext cx="3933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0587" y="3365989"/>
            <a:ext cx="34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1036" y="2224857"/>
            <a:ext cx="995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cs typeface="B Titr" pitchFamily="2" charset="-78"/>
              </a:rPr>
              <a:t>عینک یا </a:t>
            </a:r>
            <a:r>
              <a:rPr lang="fa-IR" sz="3200" b="1" dirty="0" err="1">
                <a:cs typeface="B Titr" pitchFamily="2" charset="-78"/>
              </a:rPr>
              <a:t>شیلد</a:t>
            </a:r>
            <a:r>
              <a:rPr lang="fa-IR" sz="3200" b="1" dirty="0">
                <a:cs typeface="B Titr" pitchFamily="2" charset="-78"/>
              </a:rPr>
              <a:t> را بر روی صورت قرار داده و بخوبی آن را ثابت نمایید.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143740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75276" y="2420940"/>
            <a:ext cx="4537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endParaRPr lang="fa-IR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608556" y="2301687"/>
            <a:ext cx="6218771" cy="4924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هنگام در معرض قرار گرفتن با ترشحات تنفسی بیمار.</a:t>
            </a:r>
            <a:endParaRPr lang="en-AU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80968" y="4094196"/>
            <a:ext cx="8125690" cy="4924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هنگام انجام روش های تهاجمی برای رگ گیری یا گرفتن خون برای آزمایشات.</a:t>
            </a:r>
            <a:endParaRPr lang="en-AU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pic>
        <p:nvPicPr>
          <p:cNvPr id="19462" name="Picture 9" descr="050387L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22" y="1408082"/>
            <a:ext cx="2376488" cy="227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11" descr="050387L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310" y="3687733"/>
            <a:ext cx="2286000" cy="206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689018" y="383555"/>
            <a:ext cx="4938584" cy="748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267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احتياط هاي استاندارد </a:t>
            </a:r>
            <a:endParaRPr lang="fa-IR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7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0" y="2123152"/>
            <a:ext cx="120950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استفاده از عینک محافظ – محافظ صورت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اندیکاسیون های استفاده از تجهیزات فوق در صورتی است که: 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احتما ل پاشیدن خون يا مايعات بدن وجود دارد.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هنگام  انجام پروسجر هاي  توليد كننده آئروسل  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هنگام ارائه مراقبت  و در تماس نزديك با بيماري كه  دچار علائم حاد تنفسي است (مانند سرفه و عطسه) </a:t>
            </a: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هنگام كار در فاصله يك متري و يا كمتر با فرد مبتلا به بيماري حاد تنفسي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1210" y="501649"/>
            <a:ext cx="574589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3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پنجم: عینک یا </a:t>
            </a:r>
            <a:r>
              <a:rPr lang="fa-IR" sz="53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شیلد</a:t>
            </a:r>
            <a:endParaRPr lang="fa-IR" sz="36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5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1" y="2139043"/>
            <a:ext cx="12191999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28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صرف نظر از تشخيص بيماري، زماني كه  خطر آلودگي چشم ها و ملتحمه وجود دارد بايد از عینک محافظ/ محافظ صورت استفاده كرد. </a:t>
            </a:r>
            <a:endParaRPr lang="en-US" sz="2800" dirty="0">
              <a:cs typeface="B Mitra" panose="00000400000000000000" pitchFamily="2" charset="-78"/>
            </a:endParaRPr>
          </a:p>
          <a:p>
            <a:pPr algn="r" rtl="1" eaLnBrk="0" hangingPunct="0">
              <a:tabLst>
                <a:tab pos="3429000" algn="l"/>
              </a:tabLst>
              <a:defRPr/>
            </a:pPr>
            <a:r>
              <a:rPr lang="fa-IR" sz="28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هرگز عینک را بالای سر خود نبرید</a:t>
            </a:r>
            <a:endParaRPr lang="en-US" sz="2800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tabLst>
                <a:tab pos="3429000" algn="l"/>
              </a:tabLst>
              <a:defRPr/>
            </a:pPr>
            <a:r>
              <a:rPr lang="fa-IR" sz="28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در صورت چند بار مصرف بودن، عینک ومحافظ صورت نکات لازم جهت جمع آوری و استریل نمودن آنرا رعایت نمایید  </a:t>
            </a:r>
            <a:endParaRPr lang="fa-IR" sz="28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151" y="4610901"/>
            <a:ext cx="1828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9855" y="4610901"/>
            <a:ext cx="18669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210" y="501649"/>
            <a:ext cx="574589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3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پنجم: عینک یا </a:t>
            </a:r>
            <a:r>
              <a:rPr lang="fa-IR" sz="53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شیلد</a:t>
            </a:r>
            <a:endParaRPr lang="fa-IR" sz="36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4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11" y="3170397"/>
            <a:ext cx="3136900" cy="36576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35" y="3200400"/>
            <a:ext cx="3138487" cy="3657600"/>
          </a:xfrm>
        </p:spPr>
      </p:pic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209792" y="357226"/>
            <a:ext cx="55324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ششم :دستکش ها</a:t>
            </a:r>
            <a:endParaRPr lang="fa-IR" sz="36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26" y="3170397"/>
            <a:ext cx="313764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8038" y="2905925"/>
            <a:ext cx="373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6938" y="2898303"/>
            <a:ext cx="34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9876" y="2905925"/>
            <a:ext cx="3025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149" y="2012146"/>
            <a:ext cx="10378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cs typeface="B Titr" pitchFamily="2" charset="-78"/>
              </a:rPr>
              <a:t>دستکش را باید طوری بپوشید که بر روی آستین گان قرار بگیرد.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412401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1" y="1666415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defRPr/>
            </a:pPr>
            <a:r>
              <a:rPr lang="fa-IR" sz="3200" b="1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دستکش باید: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buFont typeface="Wingdings" pitchFamily="2" charset="2"/>
              <a:buChar char="ü"/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مچ آستين گان را  بپوشاند.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buFont typeface="Wingdings" pitchFamily="2" charset="2"/>
              <a:buChar char="ü"/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فقط يكبار استفاده 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buFont typeface="Wingdings" pitchFamily="2" charset="2"/>
              <a:buChar char="ü"/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در صورت پارگی و آلودگی قابل مشاهده تعویض گردد.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buFont typeface="Wingdings" pitchFamily="2" charset="2"/>
              <a:buChar char="ü"/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بين هر بار انجام مراقبت از بيماري كه حامل ميكروارگانيسم ها است،  تعويض شود.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 eaLnBrk="0" hangingPunct="0">
              <a:buFont typeface="Wingdings" pitchFamily="2" charset="2"/>
              <a:buChar char="ü"/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Nazanin" panose="00000400000000000000" pitchFamily="2" charset="-78"/>
              </a:rPr>
              <a:t>پس از استفاده و پيش از ارائه مراقبت به بيمار ديگر، بايد خارج  و بلافاصله دست ها شسته شود تا از انتقال ميكرو ارگانيسم ها به محيط  يا ساير بيماران جلوگيري شود. 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97" y="1835930"/>
            <a:ext cx="2514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8897" y="501649"/>
            <a:ext cx="53340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قدم ششم :دستکش ها</a:t>
            </a:r>
            <a:b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</a:br>
            <a:endParaRPr lang="fa-IR" sz="36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1655763"/>
            <a:ext cx="11580812" cy="989012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2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400" b="1" dirty="0">
                <a:cs typeface="B Titr" pitchFamily="2" charset="-78"/>
              </a:rPr>
              <a:t>از آلودگی </a:t>
            </a:r>
            <a:r>
              <a:rPr lang="fa-IR" sz="2400" b="1" dirty="0" smtClean="0">
                <a:cs typeface="B Titr" pitchFamily="2" charset="-78"/>
              </a:rPr>
              <a:t>خود ، دیگران </a:t>
            </a:r>
            <a:r>
              <a:rPr lang="fa-IR" sz="2400" b="1" dirty="0">
                <a:cs typeface="B Titr" pitchFamily="2" charset="-78"/>
              </a:rPr>
              <a:t>و محیط اجتناب </a:t>
            </a:r>
            <a:r>
              <a:rPr lang="fa-IR" sz="2400" b="1" dirty="0" smtClean="0">
                <a:cs typeface="B Titr" pitchFamily="2" charset="-78"/>
              </a:rPr>
              <a:t>کنید . ابتدا </a:t>
            </a:r>
            <a:r>
              <a:rPr lang="fa-IR" sz="2400" b="1" dirty="0">
                <a:cs typeface="B Titr" pitchFamily="2" charset="-78"/>
              </a:rPr>
              <a:t>اجزایی را که آلودگی بیشتری دارند را در </a:t>
            </a:r>
            <a:r>
              <a:rPr lang="fa-IR" sz="2400" b="1" dirty="0" smtClean="0">
                <a:cs typeface="B Titr" pitchFamily="2" charset="-78"/>
              </a:rPr>
              <a:t>بیاورید.</a:t>
            </a:r>
            <a:r>
              <a:rPr lang="fa-IR" sz="2400" b="1" dirty="0">
                <a:cs typeface="B Titr" pitchFamily="2" charset="-78"/>
              </a:rPr>
              <a:t/>
            </a:r>
            <a:br>
              <a:rPr lang="fa-IR" sz="2400" b="1" dirty="0">
                <a:cs typeface="B Titr" pitchFamily="2" charset="-78"/>
              </a:rPr>
            </a:br>
            <a:endParaRPr lang="fa-IR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19200" y="2644775"/>
            <a:ext cx="10972800" cy="4098925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7030A0"/>
                </a:solidFill>
                <a:cs typeface="B Nazanin" panose="00000400000000000000" pitchFamily="2" charset="-78"/>
              </a:rPr>
              <a:t>نحوه و ترتیب خارج کردن وسایل حفاظت فردی: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1 – </a:t>
            </a:r>
            <a:r>
              <a:rPr lang="fa-IR" sz="3200" dirty="0" smtClean="0">
                <a:cs typeface="B Nazanin" panose="00000400000000000000" pitchFamily="2" charset="-78"/>
              </a:rPr>
              <a:t>روکش کفش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2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– </a:t>
            </a:r>
            <a:r>
              <a:rPr lang="fa-IR" sz="3200" dirty="0" smtClean="0">
                <a:cs typeface="B Nazanin" panose="00000400000000000000" pitchFamily="2" charset="-78"/>
              </a:rPr>
              <a:t>دستکش همزمان با گان یکبار مصرف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3 – </a:t>
            </a:r>
            <a:r>
              <a:rPr lang="fa-IR" sz="3200" dirty="0" smtClean="0">
                <a:cs typeface="B Nazanin" panose="00000400000000000000" pitchFamily="2" charset="-78"/>
              </a:rPr>
              <a:t>انجام عمل بهداشت دست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4 – </a:t>
            </a:r>
            <a:r>
              <a:rPr lang="fa-IR" sz="3200" dirty="0" smtClean="0">
                <a:cs typeface="B Nazanin" panose="00000400000000000000" pitchFamily="2" charset="-78"/>
              </a:rPr>
              <a:t>درآوردن عینک ، در آوردن کلاه 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C00000"/>
                </a:solidFill>
                <a:cs typeface="B Nazanin" panose="00000400000000000000" pitchFamily="2" charset="-78"/>
              </a:rPr>
              <a:t>5</a:t>
            </a: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– </a:t>
            </a:r>
            <a:r>
              <a:rPr lang="fa-IR" sz="3200" dirty="0" smtClean="0">
                <a:cs typeface="B Nazanin" panose="00000400000000000000" pitchFamily="2" charset="-78"/>
              </a:rPr>
              <a:t>درآوردن ماسک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6 – </a:t>
            </a:r>
            <a:r>
              <a:rPr lang="fa-IR" sz="3200" dirty="0">
                <a:cs typeface="B Nazanin" panose="00000400000000000000" pitchFamily="2" charset="-78"/>
              </a:rPr>
              <a:t>انجام عمل بهداشت دست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0904"/>
            <a:ext cx="5707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solidFill>
                  <a:srgbClr val="FFFF00"/>
                </a:solidFill>
                <a:cs typeface="B Titr" pitchFamily="2" charset="-78"/>
              </a:rPr>
              <a:t>درآوردن </a:t>
            </a:r>
            <a:r>
              <a:rPr lang="fa-IR" sz="4000" dirty="0">
                <a:solidFill>
                  <a:srgbClr val="FFFF00"/>
                </a:solidFill>
                <a:cs typeface="B Titr" pitchFamily="2" charset="-78"/>
              </a:rPr>
              <a:t>وسایل حفاظت </a:t>
            </a:r>
            <a:r>
              <a:rPr lang="fa-IR" sz="4000" dirty="0" smtClean="0">
                <a:solidFill>
                  <a:srgbClr val="FFFF00"/>
                </a:solidFill>
                <a:cs typeface="B Titr" pitchFamily="2" charset="-78"/>
              </a:rPr>
              <a:t>فردی</a:t>
            </a:r>
            <a:endParaRPr lang="fa-I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6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05209" y="0"/>
            <a:ext cx="4448175" cy="1709737"/>
          </a:xfrm>
        </p:spPr>
        <p:txBody>
          <a:bodyPr>
            <a:noAutofit/>
          </a:bodyPr>
          <a:lstStyle/>
          <a:p>
            <a:pPr algn="r"/>
            <a:r>
              <a:rPr lang="fa-IR" sz="3600" dirty="0">
                <a:solidFill>
                  <a:srgbClr val="FFFF00"/>
                </a:solidFill>
                <a:cs typeface="B Titr" pitchFamily="2" charset="-78"/>
              </a:rPr>
              <a:t>در آوردن دستکش ها:</a:t>
            </a:r>
            <a:br>
              <a:rPr lang="fa-IR" sz="3600" dirty="0">
                <a:solidFill>
                  <a:srgbClr val="FFFF00"/>
                </a:solidFill>
                <a:cs typeface="B Titr" pitchFamily="2" charset="-78"/>
              </a:rPr>
            </a:br>
            <a:endParaRPr lang="fa-IR" sz="20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4294967295"/>
          </p:nvPr>
        </p:nvSpPr>
        <p:spPr>
          <a:xfrm>
            <a:off x="2701636" y="1927009"/>
            <a:ext cx="9490364" cy="338476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Mitra" panose="00000400000000000000" pitchFamily="2" charset="-78"/>
              </a:rPr>
              <a:t>ابتدا با </a:t>
            </a:r>
            <a:r>
              <a:rPr lang="fa-IR" sz="2400" dirty="0">
                <a:cs typeface="B Mitra" panose="00000400000000000000" pitchFamily="2" charset="-78"/>
              </a:rPr>
              <a:t>دست قالب(دو انگشت </a:t>
            </a:r>
            <a:r>
              <a:rPr lang="fa-IR" sz="2400" dirty="0" err="1">
                <a:cs typeface="B Mitra" panose="00000400000000000000" pitchFamily="2" charset="-78"/>
              </a:rPr>
              <a:t>سبابه</a:t>
            </a:r>
            <a:r>
              <a:rPr lang="fa-IR" sz="2400" dirty="0">
                <a:cs typeface="B Mitra" panose="00000400000000000000" pitchFamily="2" charset="-78"/>
              </a:rPr>
              <a:t> و شست) قسمتی از دستکش که روی </a:t>
            </a:r>
            <a:r>
              <a:rPr lang="fa-IR" sz="2400" dirty="0" err="1">
                <a:cs typeface="B Mitra" panose="00000400000000000000" pitchFamily="2" charset="-78"/>
              </a:rPr>
              <a:t>تنار</a:t>
            </a:r>
            <a:r>
              <a:rPr lang="fa-IR" sz="2400" dirty="0">
                <a:cs typeface="B Mitra" panose="00000400000000000000" pitchFamily="2" charset="-78"/>
              </a:rPr>
              <a:t> دست </a:t>
            </a:r>
            <a:r>
              <a:rPr lang="fa-IR" sz="2400" dirty="0" smtClean="0">
                <a:cs typeface="B Mitra" panose="00000400000000000000" pitchFamily="2" charset="-78"/>
              </a:rPr>
              <a:t>دیگر قرار دارد را </a:t>
            </a:r>
            <a:r>
              <a:rPr lang="fa-IR" sz="2400" dirty="0">
                <a:cs typeface="B Mitra" panose="00000400000000000000" pitchFamily="2" charset="-78"/>
              </a:rPr>
              <a:t>بگیرید و آنرا طوری </a:t>
            </a:r>
            <a:r>
              <a:rPr lang="fa-IR" sz="2400" dirty="0" smtClean="0">
                <a:cs typeface="B Mitra" panose="00000400000000000000" pitchFamily="2" charset="-78"/>
              </a:rPr>
              <a:t>بکشید که </a:t>
            </a:r>
            <a:r>
              <a:rPr lang="fa-IR" sz="2400" dirty="0">
                <a:cs typeface="B Mitra" panose="00000400000000000000" pitchFamily="2" charset="-78"/>
              </a:rPr>
              <a:t>پشت و رو شود. دستکش در آورده شده را در کف دستی که دارای دستکش می باشد نگه دارید.</a:t>
            </a:r>
            <a:br>
              <a:rPr lang="fa-IR" sz="2400" dirty="0">
                <a:cs typeface="B Mitra" panose="00000400000000000000" pitchFamily="2" charset="-78"/>
              </a:rPr>
            </a:br>
            <a:r>
              <a:rPr lang="fa-IR" sz="2400" dirty="0">
                <a:cs typeface="B Mitra" panose="00000400000000000000" pitchFamily="2" charset="-78"/>
              </a:rPr>
              <a:t>انگشتان دستی که بدون دستکش می </a:t>
            </a:r>
            <a:r>
              <a:rPr lang="fa-IR" sz="2400" dirty="0" smtClean="0">
                <a:cs typeface="B Mitra" panose="00000400000000000000" pitchFamily="2" charset="-78"/>
              </a:rPr>
              <a:t>باشد را </a:t>
            </a:r>
            <a:r>
              <a:rPr lang="fa-IR" sz="2400" dirty="0">
                <a:cs typeface="B Mitra" panose="00000400000000000000" pitchFamily="2" charset="-78"/>
              </a:rPr>
              <a:t>زیر دستکش دست مخالف ببرید.</a:t>
            </a:r>
            <a:br>
              <a:rPr lang="fa-IR" sz="2400" dirty="0">
                <a:cs typeface="B Mitra" panose="00000400000000000000" pitchFamily="2" charset="-78"/>
              </a:rPr>
            </a:br>
            <a:r>
              <a:rPr lang="fa-IR" sz="2400" dirty="0">
                <a:cs typeface="B Mitra" panose="00000400000000000000" pitchFamily="2" charset="-78"/>
              </a:rPr>
              <a:t>از قسمت بالایی </a:t>
            </a:r>
            <a:r>
              <a:rPr lang="fa-IR" sz="2400" dirty="0" smtClean="0">
                <a:cs typeface="B Mitra" panose="00000400000000000000" pitchFamily="2" charset="-78"/>
              </a:rPr>
              <a:t>، دستکش </a:t>
            </a:r>
            <a:r>
              <a:rPr lang="fa-IR" sz="2400" dirty="0">
                <a:cs typeface="B Mitra" panose="00000400000000000000" pitchFamily="2" charset="-78"/>
              </a:rPr>
              <a:t>را طوری </a:t>
            </a:r>
            <a:r>
              <a:rPr lang="fa-IR" sz="2400" dirty="0" err="1">
                <a:cs typeface="B Mitra" panose="00000400000000000000" pitchFamily="2" charset="-78"/>
              </a:rPr>
              <a:t>درآورید</a:t>
            </a:r>
            <a:r>
              <a:rPr lang="fa-IR" sz="2400" dirty="0">
                <a:cs typeface="B Mitra" panose="00000400000000000000" pitchFamily="2" charset="-78"/>
              </a:rPr>
              <a:t> که پشت و رو شود و سپس داخل سطل زباله بیندازید.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678" y="1749593"/>
            <a:ext cx="3933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rgbClr val="FF0000"/>
                </a:solidFill>
              </a:rPr>
              <a:t>1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1849086" y="3062728"/>
            <a:ext cx="6757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0792" y="4686612"/>
            <a:ext cx="494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pic>
        <p:nvPicPr>
          <p:cNvPr id="10" name="Picture 5" descr="6A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" y="2072096"/>
            <a:ext cx="1123591" cy="16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6B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96" y="3383016"/>
            <a:ext cx="1463779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6C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60" y="5184316"/>
            <a:ext cx="1776227" cy="16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15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135924" y="1985094"/>
            <a:ext cx="118501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در نقطه اي اندكي پائين تر از لبه دستكش چپ،  بخش خارجي دستكش چپ را با انگشتان دستكش راست بگيريد و ضمن خارج كردن دستكش چپ آن را به پشت وارونه كنيد.</a:t>
            </a:r>
            <a:endParaRPr lang="en-US" sz="3200" dirty="0">
              <a:latin typeface="Calibri" pitchFamily="34" charset="0"/>
              <a:ea typeface="Calibri" pitchFamily="34" charset="0"/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انگشتان برهنه دست چپ را در حد فاصل مچ دست راست و زير دستكش راست بلغزانيد.</a:t>
            </a:r>
            <a:endParaRPr lang="en-US" sz="3200" dirty="0">
              <a:latin typeface="Calibri" pitchFamily="34" charset="0"/>
              <a:ea typeface="Calibri" pitchFamily="34" charset="0"/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بكمك انگشتان دست چپ،  دستكش راست را نيز خارج كرده و در حين خروج آنرا وارونه كرده برروي دستكش چپ بكشيد.</a:t>
            </a:r>
            <a:endParaRPr lang="en-US" sz="3200" dirty="0">
              <a:latin typeface="Calibri" pitchFamily="34" charset="0"/>
              <a:ea typeface="Calibri" pitchFamily="34" charset="0"/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هر دو دستكش وارونه شده را درون سطل زباله بياندازيد.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6701" y="494326"/>
            <a:ext cx="4448432" cy="17098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در آوردن دستکش ها:</a:t>
            </a:r>
            <a:b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</a:br>
            <a:endParaRPr lang="fa-IR" sz="20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3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5095875" cy="90011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درآوردن گان:</a:t>
            </a:r>
            <a:r>
              <a:rPr lang="fa-IR" sz="2400" b="1" dirty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2400" b="1" dirty="0">
                <a:solidFill>
                  <a:srgbClr val="FFFF00"/>
                </a:solidFill>
                <a:cs typeface="B Titr" pitchFamily="2" charset="-78"/>
              </a:rPr>
            </a:br>
            <a:endParaRPr lang="fa-IR" sz="24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5A8C6B4-5EB4-4D56-AABE-DD13B8CB3F32}" type="slidenum">
              <a:rPr lang="fa-IR" smtClean="0"/>
              <a:t>57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7839" r="13446"/>
          <a:stretch/>
        </p:blipFill>
        <p:spPr>
          <a:xfrm>
            <a:off x="0" y="3635974"/>
            <a:ext cx="1942776" cy="3085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7349" r="13122"/>
          <a:stretch/>
        </p:blipFill>
        <p:spPr>
          <a:xfrm>
            <a:off x="1814922" y="3887498"/>
            <a:ext cx="1870584" cy="2792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r="4821"/>
          <a:stretch/>
        </p:blipFill>
        <p:spPr>
          <a:xfrm>
            <a:off x="3561418" y="3883677"/>
            <a:ext cx="1810170" cy="2795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957" r="13310"/>
          <a:stretch/>
        </p:blipFill>
        <p:spPr>
          <a:xfrm>
            <a:off x="5261661" y="3704899"/>
            <a:ext cx="2290470" cy="301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34" y="3702832"/>
            <a:ext cx="584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264" y="3660882"/>
            <a:ext cx="495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3164" y="3704899"/>
            <a:ext cx="396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887183" y="3656229"/>
            <a:ext cx="247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703" y="1811633"/>
            <a:ext cx="11527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گره بندها را باز کنید.</a:t>
            </a:r>
            <a:br>
              <a:rPr lang="fa-IR" sz="3200" b="1" dirty="0">
                <a:cs typeface="B Nazanin" panose="00000400000000000000" pitchFamily="2" charset="-78"/>
              </a:rPr>
            </a:br>
            <a:r>
              <a:rPr lang="fa-IR" sz="3200" b="1" dirty="0">
                <a:cs typeface="B Nazanin" panose="00000400000000000000" pitchFamily="2" charset="-78"/>
              </a:rPr>
              <a:t>از قسمت گردن و شانه شروع به درآوردن گان </a:t>
            </a:r>
            <a:r>
              <a:rPr lang="fa-IR" sz="3200" b="1" dirty="0" smtClean="0">
                <a:cs typeface="B Nazanin" panose="00000400000000000000" pitchFamily="2" charset="-78"/>
              </a:rPr>
              <a:t>کنید و </a:t>
            </a:r>
            <a:r>
              <a:rPr lang="fa-IR" sz="3200" b="1" dirty="0">
                <a:cs typeface="B Nazanin" panose="00000400000000000000" pitchFamily="2" charset="-78"/>
              </a:rPr>
              <a:t>فقط با قسمت داخلی گان  تماس داشته باشید. فراموش </a:t>
            </a:r>
            <a:r>
              <a:rPr lang="fa-IR" sz="3200" b="1" dirty="0" err="1">
                <a:cs typeface="B Nazanin" panose="00000400000000000000" pitchFamily="2" charset="-78"/>
              </a:rPr>
              <a:t>نكنيد</a:t>
            </a:r>
            <a:r>
              <a:rPr lang="fa-IR" sz="3200" b="1" dirty="0">
                <a:cs typeface="B Nazanin" panose="00000400000000000000" pitchFamily="2" charset="-78"/>
              </a:rPr>
              <a:t> ! قسمت جلو و </a:t>
            </a:r>
            <a:r>
              <a:rPr lang="fa-IR" sz="3200" b="1" dirty="0" err="1">
                <a:cs typeface="B Nazanin" panose="00000400000000000000" pitchFamily="2" charset="-78"/>
              </a:rPr>
              <a:t>آستين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>
                <a:cs typeface="B Nazanin" panose="00000400000000000000" pitchFamily="2" charset="-78"/>
              </a:rPr>
              <a:t>هاي</a:t>
            </a:r>
            <a:r>
              <a:rPr lang="fa-IR" sz="3200" b="1" dirty="0">
                <a:cs typeface="B Nazanin" panose="00000400000000000000" pitchFamily="2" charset="-78"/>
              </a:rPr>
              <a:t> گان آلوده </a:t>
            </a:r>
            <a:r>
              <a:rPr lang="fa-IR" sz="3200" b="1" dirty="0" smtClean="0">
                <a:cs typeface="B Nazanin" panose="00000400000000000000" pitchFamily="2" charset="-78"/>
              </a:rPr>
              <a:t>است.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34" y="3793523"/>
            <a:ext cx="2281135" cy="2927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864" y="3702832"/>
            <a:ext cx="2359356" cy="2976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8462792" y="3635973"/>
            <a:ext cx="247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5</a:t>
            </a:r>
            <a:endParaRPr lang="fa-IR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0747326" y="3727544"/>
            <a:ext cx="247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6512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1544595" y="2383922"/>
            <a:ext cx="105504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گره ها را باز </a:t>
            </a:r>
            <a:r>
              <a:rPr lang="fa-IR" sz="3200" dirty="0" err="1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كنيد</a:t>
            </a:r>
            <a:r>
              <a:rPr lang="fa-IR" sz="3200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.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يك دست خود را به قسمت داخلي گان برده و آن را از ناحيه شانه و گردن  به پائين بكشيد.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 در حين در آوردن گان آنرا وارونه كنيد به نحوي كه بخش داخلي آن رو به خارج قرار گيرد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32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گان خارج شده از تن را لوله يا تا كنيد و آنرا به داخل سطل زباله بياندازيد</a:t>
            </a:r>
            <a:endParaRPr lang="fa-IR" sz="3200" dirty="0"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710" y="373547"/>
            <a:ext cx="412003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867" dirty="0">
                <a:solidFill>
                  <a:srgbClr val="FFFF00"/>
                </a:solidFill>
                <a:cs typeface="B Titr" pitchFamily="2" charset="-78"/>
              </a:rPr>
              <a:t>درآوردن گان: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909" y="2078181"/>
            <a:ext cx="10526713" cy="1572943"/>
          </a:xfrm>
        </p:spPr>
        <p:txBody>
          <a:bodyPr>
            <a:no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در آوردن محافظ صورت یا عینک از پشت سر</a:t>
            </a:r>
            <a:br>
              <a:rPr lang="fa-IR" sz="3200" dirty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/>
            </a:r>
            <a:br>
              <a:rPr lang="fa-IR" sz="3200" dirty="0">
                <a:cs typeface="B Nazanin" panose="00000400000000000000" pitchFamily="2" charset="-78"/>
              </a:rPr>
            </a:br>
            <a:r>
              <a:rPr lang="fa-IR" sz="3200" dirty="0">
                <a:cs typeface="B Nazanin" panose="00000400000000000000" pitchFamily="2" charset="-78"/>
              </a:rPr>
              <a:t>درآوردن کلاه(در صورتی که پوشیده شده است)</a:t>
            </a:r>
            <a:br>
              <a:rPr lang="fa-IR" sz="3200" dirty="0">
                <a:cs typeface="B Nazanin" panose="00000400000000000000" pitchFamily="2" charset="-78"/>
              </a:rPr>
            </a:b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3333750"/>
            <a:ext cx="4610100" cy="3533775"/>
          </a:xfrm>
        </p:spPr>
      </p:pic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560388"/>
            <a:ext cx="4765675" cy="365125"/>
          </a:xfrm>
        </p:spPr>
        <p:txBody>
          <a:bodyPr/>
          <a:lstStyle/>
          <a:p>
            <a:r>
              <a:rPr lang="fa-IR" sz="48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در آوردن عینک و کلاه </a:t>
            </a:r>
            <a:endParaRPr lang="fa-IR" sz="48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0" y="3651125"/>
            <a:ext cx="4609312" cy="321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2080" y="4175444"/>
            <a:ext cx="8471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5780" y="4175444"/>
            <a:ext cx="447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6497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51"/>
          <p:cNvSpPr>
            <a:spLocks noChangeArrowheads="1"/>
          </p:cNvSpPr>
          <p:nvPr/>
        </p:nvSpPr>
        <p:spPr bwMode="auto">
          <a:xfrm>
            <a:off x="5375276" y="2420940"/>
            <a:ext cx="4537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/>
            <a:endParaRPr lang="fa-IR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12292" name="Text Box 2052"/>
          <p:cNvSpPr txBox="1">
            <a:spLocks noChangeArrowheads="1"/>
          </p:cNvSpPr>
          <p:nvPr/>
        </p:nvSpPr>
        <p:spPr bwMode="auto">
          <a:xfrm>
            <a:off x="5087938" y="2309378"/>
            <a:ext cx="6830435" cy="169277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در شرایطی که ناچار از تماس  یا جابجائی و انتقال ابزار آلوده </a:t>
            </a:r>
            <a:r>
              <a:rPr lang="fa-IR" sz="2600" dirty="0" smtClean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هستیم .</a:t>
            </a:r>
            <a:endParaRPr lang="fa-IR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  <a:p>
            <a:pPr algn="r" defTabSz="1219170">
              <a:spcBef>
                <a:spcPct val="50000"/>
              </a:spcBef>
              <a:defRPr/>
            </a:pPr>
            <a:endParaRPr lang="fa-IR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  <a:p>
            <a:pPr algn="r" defTabSz="1219170">
              <a:spcBef>
                <a:spcPct val="50000"/>
              </a:spcBef>
              <a:defRPr/>
            </a:pPr>
            <a:endParaRPr lang="en-AU" sz="2600" b="1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sp>
        <p:nvSpPr>
          <p:cNvPr id="12293" name="Text Box 2053"/>
          <p:cNvSpPr txBox="1">
            <a:spLocks noChangeArrowheads="1"/>
          </p:cNvSpPr>
          <p:nvPr/>
        </p:nvSpPr>
        <p:spPr bwMode="auto">
          <a:xfrm>
            <a:off x="7093960" y="4332727"/>
            <a:ext cx="4824413" cy="4924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1219170">
              <a:spcBef>
                <a:spcPct val="50000"/>
              </a:spcBef>
              <a:defRPr/>
            </a:pPr>
            <a:r>
              <a:rPr lang="fa-IR" sz="2600" dirty="0">
                <a:solidFill>
                  <a:prstClr val="black"/>
                </a:solidFill>
                <a:latin typeface="Calibri"/>
                <a:ea typeface="Arial" charset="0"/>
                <a:cs typeface="B Mitra" panose="00000400000000000000" pitchFamily="2" charset="-78"/>
              </a:rPr>
              <a:t>قبل و پس از تماس مستقیم با هر بیمار</a:t>
            </a:r>
            <a:endParaRPr lang="en-AU" sz="2600" dirty="0">
              <a:solidFill>
                <a:prstClr val="black"/>
              </a:solidFill>
              <a:latin typeface="Calibri"/>
              <a:ea typeface="Arial" charset="0"/>
              <a:cs typeface="B Mitra" panose="00000400000000000000" pitchFamily="2" charset="-78"/>
            </a:endParaRPr>
          </a:p>
        </p:txBody>
      </p:sp>
      <p:pic>
        <p:nvPicPr>
          <p:cNvPr id="18438" name="Picture 2057" descr="050387L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75" y="3717134"/>
            <a:ext cx="21383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059" descr="050387L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75" y="1339059"/>
            <a:ext cx="21383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609600" y="471645"/>
            <a:ext cx="4938584" cy="748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267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احتياط هاي استاندارد 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135082" y="2020317"/>
            <a:ext cx="1191977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فراموش 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نكنيد ! قسمت خارجي عينك (يا حفاظ صورت) 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آلوده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است.</a:t>
            </a:r>
            <a:endParaRPr lang="en-US" sz="2400" b="1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براي برداشتن عينك دسته هاي آنرا 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بگيريد: 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(</a:t>
            </a:r>
            <a:r>
              <a:rPr lang="fa-IR" sz="24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حفاظ صورت را از بند آن بگيريد).</a:t>
            </a:r>
            <a:endParaRPr lang="en-US" sz="2400" b="1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محافظ چشم (عينك يا حفاظ صورت) را 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جهت ضد 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عفوني در ظروف مخصوص تعيين شده قرار دهيد 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.</a:t>
            </a:r>
            <a:endParaRPr lang="fa-IR" sz="2400" b="1" dirty="0">
              <a:latin typeface="Calibri" pitchFamily="34" charset="0"/>
              <a:ea typeface="Calibri" pitchFamily="34" charset="0"/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(در صورت يكبار مصرف بودن آن را در سطل زباله بياندازيد).</a:t>
            </a:r>
            <a:endParaRPr lang="fa-IR" sz="2000" b="1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pic>
        <p:nvPicPr>
          <p:cNvPr id="90115" name="Picture 2" descr="7A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2" y="4343400"/>
            <a:ext cx="144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5" y="4236308"/>
            <a:ext cx="1646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7B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41" y="4312508"/>
            <a:ext cx="1557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560388"/>
            <a:ext cx="4765675" cy="365125"/>
          </a:xfrm>
        </p:spPr>
        <p:txBody>
          <a:bodyPr/>
          <a:lstStyle/>
          <a:p>
            <a:r>
              <a:rPr lang="fa-IR" sz="48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در آوردن عینک و کلاه </a:t>
            </a:r>
            <a:endParaRPr lang="fa-IR" sz="48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3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246688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درآوردن ماسک جراحی</a:t>
            </a:r>
            <a:endParaRPr lang="fa-IR" sz="4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52625"/>
            <a:ext cx="11285538" cy="18034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3600" b="1" dirty="0" smtClean="0">
                <a:cs typeface="B Nazanin" panose="00000400000000000000" pitchFamily="2" charset="-78"/>
              </a:rPr>
              <a:t>بندها یا کش ها را آزاد کرده وماسک را درآوریدو داخل سطل زباله بیندازید</a:t>
            </a:r>
            <a:r>
              <a:rPr lang="fa-IR" sz="3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احتیاط کنیدکه هرگز قسمت جلویی ماسک یا فیلتر تنفسی را به علت آلوده بودن لمس نکنید.</a:t>
            </a:r>
          </a:p>
          <a:p>
            <a:endParaRPr lang="fa-IR" b="1" dirty="0"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92" y="3990184"/>
            <a:ext cx="2735075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9" y="3978276"/>
            <a:ext cx="152966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62" y="3994864"/>
            <a:ext cx="1977353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07" y="3990184"/>
            <a:ext cx="191823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97" y="3953435"/>
            <a:ext cx="2143653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5792" y="4074459"/>
            <a:ext cx="332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9780" y="3953435"/>
            <a:ext cx="2924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5132" y="3805518"/>
            <a:ext cx="342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0059" y="3792071"/>
            <a:ext cx="373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4474" y="3805518"/>
            <a:ext cx="231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8833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53594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800" dirty="0" smtClean="0">
                <a:solidFill>
                  <a:srgbClr val="FFFF00"/>
                </a:solidFill>
                <a:cs typeface="B Titr" pitchFamily="2" charset="-78"/>
              </a:rPr>
              <a:t>درآوردن </a:t>
            </a:r>
            <a:r>
              <a:rPr lang="fa-IR" sz="4800" b="1" dirty="0">
                <a:solidFill>
                  <a:srgbClr val="FFFF00"/>
                </a:solidFill>
                <a:cs typeface="B Titr" pitchFamily="2" charset="-78"/>
              </a:rPr>
              <a:t>ماسک </a:t>
            </a:r>
            <a:r>
              <a:rPr lang="en-US" sz="4800" b="1" dirty="0">
                <a:solidFill>
                  <a:srgbClr val="FFFF00"/>
                </a:solidFill>
                <a:cs typeface="B Titr" pitchFamily="2" charset="-78"/>
              </a:rPr>
              <a:t>N95</a:t>
            </a:r>
            <a:endParaRPr lang="fa-IR" sz="48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81188"/>
            <a:ext cx="12192000" cy="2517775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ابتدا بند یا کش پایینی را آزاد یا باز کرده وسپس بند یا کش بالایی را در آورید.</a:t>
            </a:r>
          </a:p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احتیاط کنیدکه هرگز قسمت جلویی ماسک یا فیلتر تنفسی را به علت آلوده بودن لمس نکنید.</a:t>
            </a:r>
          </a:p>
          <a:p>
            <a:pPr algn="r" rtl="1"/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6" t="4635" r="14681"/>
          <a:stretch/>
        </p:blipFill>
        <p:spPr>
          <a:xfrm>
            <a:off x="5928543" y="4188620"/>
            <a:ext cx="2104223" cy="2428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7371" r="23307"/>
          <a:stretch/>
        </p:blipFill>
        <p:spPr>
          <a:xfrm>
            <a:off x="4129347" y="4031210"/>
            <a:ext cx="1712970" cy="2743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4742128" y="3734690"/>
            <a:ext cx="243704" cy="5584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3712" y="4293096"/>
            <a:ext cx="2808288" cy="277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462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"/>
          <p:cNvSpPr>
            <a:spLocks noChangeArrowheads="1"/>
          </p:cNvSpPr>
          <p:nvPr/>
        </p:nvSpPr>
        <p:spPr bwMode="auto">
          <a:xfrm>
            <a:off x="4682649" y="2079401"/>
            <a:ext cx="73258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فراموش 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نكنيد ! قسمت جلوي ماسك جراحي/ ماسك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N95</a:t>
            </a:r>
            <a:r>
              <a:rPr lang="fa-IR" sz="2400" b="1" dirty="0" smtClean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آلوده </a:t>
            </a: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است، اين قسمت را لمس نكنيد !</a:t>
            </a:r>
            <a:endParaRPr lang="en-US" sz="2400" b="1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گره ها را باز كنيد.</a:t>
            </a:r>
            <a:endParaRPr lang="en-US" sz="2400" b="1" dirty="0">
              <a:cs typeface="B Mitra" panose="00000400000000000000" pitchFamily="2" charset="-78"/>
            </a:endParaRP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ابتدا بند تحتاني را گرفته و آنرا از پشت سر خارج كنيد، سپس بند فوقاني را گرفته از پشت سر بيرون آوريد.</a:t>
            </a:r>
          </a:p>
          <a:p>
            <a:pPr algn="r" rtl="1" eaLnBrk="0" hangingPunct="0">
              <a:lnSpc>
                <a:spcPct val="150000"/>
              </a:lnSpc>
              <a:defRPr/>
            </a:pPr>
            <a:r>
              <a:rPr lang="fa-IR" sz="2400" b="1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ماسك را به داخل سطل زباله (در صورت يكبار مصرف بودن) </a:t>
            </a:r>
            <a:r>
              <a:rPr lang="fa-IR" sz="2400" b="1" dirty="0" err="1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بياندازيد</a:t>
            </a:r>
            <a:r>
              <a:rPr lang="en-US" sz="2400" b="1" dirty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.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956" y="3543300"/>
            <a:ext cx="112871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9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94" y="1875138"/>
            <a:ext cx="1447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859" y="4360718"/>
            <a:ext cx="1371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xplosion 1 5"/>
          <p:cNvSpPr/>
          <p:nvPr/>
        </p:nvSpPr>
        <p:spPr>
          <a:xfrm>
            <a:off x="1684638" y="321276"/>
            <a:ext cx="3505200" cy="8382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b="1" dirty="0">
                <a:cs typeface="B Mitra" panose="00000400000000000000" pitchFamily="2" charset="-78"/>
              </a:rPr>
              <a:t>توجه: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69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007" y="1641763"/>
            <a:ext cx="4831773" cy="3103418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خسته نباشید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2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0152"/>
            <a:ext cx="6630988" cy="847148"/>
          </a:xfrm>
        </p:spPr>
        <p:txBody>
          <a:bodyPr>
            <a:no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</a:t>
            </a: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جزای ا</a:t>
            </a:r>
            <a:r>
              <a:rPr lang="ar-SA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حتياط </a:t>
            </a:r>
            <a:r>
              <a:rPr lang="ar-SA" sz="3600" b="1" dirty="0">
                <a:solidFill>
                  <a:srgbClr val="FFFF00"/>
                </a:solidFill>
                <a:cs typeface="B Titr" panose="00000700000000000000" pitchFamily="2" charset="-78"/>
              </a:rPr>
              <a:t>هاي استاندارد </a:t>
            </a:r>
            <a:r>
              <a:rPr lang="fa-IR" sz="3600" dirty="0">
                <a:solidFill>
                  <a:srgbClr val="FFFF00"/>
                </a:solidFill>
              </a:rPr>
              <a:t/>
            </a:r>
            <a:br>
              <a:rPr lang="fa-IR" sz="3600" dirty="0">
                <a:solidFill>
                  <a:srgbClr val="FFFF00"/>
                </a:solidFill>
              </a:rPr>
            </a:br>
            <a:endParaRPr lang="fa-IR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20888"/>
            <a:ext cx="11565082" cy="4525962"/>
          </a:xfrm>
        </p:spPr>
        <p:txBody>
          <a:bodyPr>
            <a:normAutofit/>
          </a:bodyPr>
          <a:lstStyle/>
          <a:p>
            <a:pPr marL="342900" lvl="0" indent="-342900" algn="r" defTabSz="914400" rtl="1"/>
            <a:r>
              <a:rPr lang="fa-IR" sz="3000" b="1" dirty="0" err="1">
                <a:solidFill>
                  <a:prstClr val="black"/>
                </a:solidFill>
                <a:cs typeface="B Mitra" panose="00000400000000000000" pitchFamily="2" charset="-78"/>
              </a:rPr>
              <a:t>رعايت</a:t>
            </a:r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 بهداشت دست</a:t>
            </a:r>
          </a:p>
          <a:p>
            <a:pPr marL="342900" lvl="0" indent="-342900" algn="r" defTabSz="914400" rtl="1"/>
            <a:r>
              <a:rPr lang="en-US" sz="3000" dirty="0">
                <a:solidFill>
                  <a:prstClr val="black"/>
                </a:solidFill>
                <a:cs typeface="B Mitra" panose="00000400000000000000" pitchFamily="2" charset="-78"/>
              </a:rPr>
              <a:t> </a:t>
            </a:r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وسايل حفاظت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فردی</a:t>
            </a:r>
            <a:r>
              <a:rPr lang="fa-IR" sz="3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 </a:t>
            </a:r>
            <a:r>
              <a:rPr lang="en-US" sz="3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PPE</a:t>
            </a:r>
            <a:r>
              <a:rPr lang="fa-IR" sz="3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) </a:t>
            </a:r>
            <a:r>
              <a:rPr lang="fa-IR" sz="3000" dirty="0" smtClean="0">
                <a:solidFill>
                  <a:prstClr val="black"/>
                </a:solidFill>
                <a:cs typeface="B Mitra" panose="00000400000000000000" pitchFamily="2" charset="-78"/>
              </a:rPr>
              <a:t>: </a:t>
            </a:r>
            <a:r>
              <a:rPr lang="en-US" sz="3000" dirty="0">
                <a:solidFill>
                  <a:srgbClr val="FF0000"/>
                </a:solidFill>
                <a:cs typeface="B Mitra" panose="00000400000000000000" pitchFamily="2" charset="-78"/>
                <a:hlinkClick r:id="rId2"/>
              </a:rPr>
              <a:t>Personal protective equipment</a:t>
            </a:r>
            <a:endParaRPr lang="fa-IR" sz="3000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تجهيزات پزشکی و مراقبتی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بيمار</a:t>
            </a:r>
            <a:endParaRPr lang="en-US" sz="3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محيط و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اطراف بيمار در صحنه و  آمبولانس</a:t>
            </a:r>
            <a:endParaRPr lang="en-US" sz="3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ملحفه </a:t>
            </a:r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و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البسه</a:t>
            </a:r>
            <a:endParaRPr lang="en-US" sz="3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توجه به تفکیک صحیح سوزن‌ها و ساير اجسام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تيز</a:t>
            </a:r>
            <a:endParaRPr lang="en-US" sz="3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احياء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بيمار</a:t>
            </a:r>
            <a:endParaRPr lang="en-US" sz="3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342900" lvl="0" indent="-342900" algn="r" defTabSz="914400" rtl="1"/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بهداشت </a:t>
            </a:r>
            <a:r>
              <a:rPr lang="fa-IR" sz="3000" b="1" dirty="0">
                <a:solidFill>
                  <a:prstClr val="black"/>
                </a:solidFill>
                <a:cs typeface="B Mitra" panose="00000400000000000000" pitchFamily="2" charset="-78"/>
              </a:rPr>
              <a:t>تنفسی، رعايت آداب </a:t>
            </a:r>
            <a:r>
              <a:rPr lang="fa-IR" sz="30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سرفه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44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926013" cy="1143000"/>
          </a:xfrm>
        </p:spPr>
        <p:txBody>
          <a:bodyPr/>
          <a:lstStyle/>
          <a:p>
            <a:pPr>
              <a:defRPr/>
            </a:pPr>
            <a:r>
              <a:rPr lang="fa-IR" sz="4800" dirty="0" smtClean="0">
                <a:cs typeface="B Titr" panose="00000700000000000000" pitchFamily="2" charset="-78"/>
              </a:rPr>
              <a:t> </a:t>
            </a:r>
            <a:r>
              <a:rPr lang="fa-IR" sz="4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بهداشت دست</a:t>
            </a:r>
            <a:endParaRPr lang="en-US" sz="4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2055813"/>
            <a:ext cx="12192000" cy="4648200"/>
          </a:xfrm>
        </p:spPr>
        <p:txBody>
          <a:bodyPr>
            <a:normAutofit/>
          </a:bodyPr>
          <a:lstStyle/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بهداشت دست ها،  به 2 روش </a:t>
            </a:r>
            <a:r>
              <a:rPr lang="fa-IR" sz="3200" dirty="0" smtClean="0">
                <a:solidFill>
                  <a:srgbClr val="00B0F0"/>
                </a:solidFill>
                <a:cs typeface="B Mitra" panose="00000400000000000000" pitchFamily="2" charset="-78"/>
              </a:rPr>
              <a:t>شستشوی دست ها </a:t>
            </a:r>
            <a:r>
              <a:rPr lang="fa-IR" sz="3200" dirty="0" smtClean="0">
                <a:cs typeface="B Mitra" panose="00000400000000000000" pitchFamily="2" charset="-78"/>
              </a:rPr>
              <a:t>یا استفاده از </a:t>
            </a:r>
            <a:r>
              <a:rPr lang="fa-IR" sz="3200" dirty="0" smtClean="0">
                <a:solidFill>
                  <a:srgbClr val="00B0F0"/>
                </a:solidFill>
                <a:cs typeface="B Mitra" panose="00000400000000000000" pitchFamily="2" charset="-78"/>
              </a:rPr>
              <a:t>مواد ضد عفونی کننده </a:t>
            </a:r>
            <a:r>
              <a:rPr lang="fa-IR" sz="3200" dirty="0" smtClean="0">
                <a:cs typeface="B Mitra" panose="00000400000000000000" pitchFamily="2" charset="-78"/>
              </a:rPr>
              <a:t>رعایت می شود. 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1- شستشوی دست ها 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در مواردی که آلودگی شدید دست ها وجود دارد شامل کثیف بودن، آلودگی به ارگانیسم های اسپوردار یا بعد از توالت، دست ها با آب و صابون شسته می شوند. 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2- استفاده از مواد ضد عفونی کننده دست: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در سایر موارد طبق موقعیت های تعریف شده سازمان جهانی بهداشت از مواد ضدعفونی کننده برپایه ی الکل استفاده می شود.</a:t>
            </a:r>
          </a:p>
        </p:txBody>
      </p:sp>
    </p:spTree>
    <p:extLst>
      <p:ext uri="{BB962C8B-B14F-4D97-AF65-F5344CB8AC3E}">
        <p14:creationId xmlns:p14="http://schemas.microsoft.com/office/powerpoint/2010/main" val="16371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موقعی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612" y="0"/>
            <a:ext cx="8329643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32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2725</Words>
  <Application>Microsoft Office PowerPoint</Application>
  <PresentationFormat>Custom</PresentationFormat>
  <Paragraphs>301</Paragraphs>
  <Slides>64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1_Office Theme</vt:lpstr>
      <vt:lpstr>Bitmap Image</vt:lpstr>
      <vt:lpstr>PowerPoint Presentation</vt:lpstr>
      <vt:lpstr>PowerPoint Presentation</vt:lpstr>
      <vt:lpstr>احتياط هاي استاندارد </vt:lpstr>
      <vt:lpstr>چه موقع؟</vt:lpstr>
      <vt:lpstr>PowerPoint Presentation</vt:lpstr>
      <vt:lpstr>PowerPoint Presentation</vt:lpstr>
      <vt:lpstr>اجزای احتياط هاي استاندارد  </vt:lpstr>
      <vt:lpstr> بهداشت دست</vt:lpstr>
      <vt:lpstr>PowerPoint Presentation</vt:lpstr>
      <vt:lpstr>5 موقعیت بهداشت دست:</vt:lpstr>
      <vt:lpstr>شستشوی دست </vt:lpstr>
      <vt:lpstr>مقایسه:</vt:lpstr>
      <vt:lpstr>روش شستشوی دست:</vt:lpstr>
      <vt:lpstr>استفاده از مواد ضد عفونی کننده دست:</vt:lpstr>
      <vt:lpstr>مناطقی که هنگام رعایت بهداشت دست باید به آن توجه داشت:</vt:lpstr>
      <vt:lpstr>استفاده از دستکش:</vt:lpstr>
      <vt:lpstr>اندیکاسیون های استفاده از دستکش:</vt:lpstr>
      <vt:lpstr>محافظت از صورت(چشم ها،بینی و دهان)</vt:lpstr>
      <vt:lpstr>PowerPoint Presentation</vt:lpstr>
      <vt:lpstr>PowerPoint Presentation</vt:lpstr>
      <vt:lpstr>PowerPoint Presentation</vt:lpstr>
      <vt:lpstr>PowerPoint Presentation</vt:lpstr>
      <vt:lpstr>گان:</vt:lpstr>
      <vt:lpstr> تجهیزات مراقبتی بیماران: </vt:lpstr>
      <vt:lpstr>محیط بیمار(صحنه و آمبولانس)</vt:lpstr>
      <vt:lpstr>ملحفه و البسه بیمار</vt:lpstr>
      <vt:lpstr>پیشگیری از صدمه با وسایل تیزو برنده : </vt:lpstr>
      <vt:lpstr>پیشگیری از صدمه با وسایل تیزو برنده :</vt:lpstr>
      <vt:lpstr>بهداشت تنفسی، پوشاندن دهان و بینی در هنگام سرفه کردن:</vt:lpstr>
      <vt:lpstr>احتیاط هنگام احیای بیماران (CPR)</vt:lpstr>
      <vt:lpstr>معدوم کردن زباله ها</vt:lpstr>
      <vt:lpstr>نحوه تفکیک پسماند ها:</vt:lpstr>
      <vt:lpstr>استفاده از وسایل حفاظت فردی PERSONAL PROTECTIVE EQUIPMENT (PPE)</vt:lpstr>
      <vt:lpstr>PowerPoint Presentation</vt:lpstr>
      <vt:lpstr>مراحل پوشیدن</vt:lpstr>
      <vt:lpstr>PowerPoint Presentation</vt:lpstr>
      <vt:lpstr>مالیدن کف هر دو دست به یکدیگر</vt:lpstr>
      <vt:lpstr>مالیدن کف دست راست بر پشت دست چپ و بالعکس</vt:lpstr>
      <vt:lpstr>مالیدن کف هر دو دست همراه با مالیدن بین انگشتان</vt:lpstr>
      <vt:lpstr>انگشتان بطور معکوس در کف دست مقابل ودر حالت نیمه قفل شده قرار گرفته و مالیده شوند.</vt:lpstr>
      <vt:lpstr>مالیدن چرخشی انگشت شست چپ توسط کف دست راست و بالعکس</vt:lpstr>
      <vt:lpstr>مالیدن چرخشی پشت و روی انگشتان بهم چسبیده دست راست در کف دست چپ و برعکس</vt:lpstr>
      <vt:lpstr>مراحل فوق 20 تا 30 ثانیه طول می کشد.</vt:lpstr>
      <vt:lpstr>PowerPoint Presentation</vt:lpstr>
      <vt:lpstr>قدم دوم: پوشیدن گان (روپوش)</vt:lpstr>
      <vt:lpstr>PowerPoint Presentation</vt:lpstr>
      <vt:lpstr>بندهای نگهدارنده باید در ناحیه ما بین سر و گردن بسته شوند. قسمتی که روی بینی قرار می گیرد را به خوبی ثابت نمایید. مطمئن شوید که ماسک به خوبی برروی صورت و زیر چانه قرار گرفته اند.</vt:lpstr>
      <vt:lpstr>PowerPoint Presentation</vt:lpstr>
      <vt:lpstr>قدم پنجم : عینک یا شیلد</vt:lpstr>
      <vt:lpstr>PowerPoint Presentation</vt:lpstr>
      <vt:lpstr>PowerPoint Presentation</vt:lpstr>
      <vt:lpstr>قدم ششم :دستکش ها</vt:lpstr>
      <vt:lpstr>PowerPoint Presentation</vt:lpstr>
      <vt:lpstr> از آلودگی خود ، دیگران و محیط اجتناب کنید . ابتدا اجزایی را که آلودگی بیشتری دارند را در بیاورید. </vt:lpstr>
      <vt:lpstr>در آوردن دستکش ها: </vt:lpstr>
      <vt:lpstr>PowerPoint Presentation</vt:lpstr>
      <vt:lpstr>درآوردن گان: </vt:lpstr>
      <vt:lpstr>PowerPoint Presentation</vt:lpstr>
      <vt:lpstr>در آوردن محافظ صورت یا عینک از پشت سر  درآوردن کلاه(در صورتی که پوشیده شده است) </vt:lpstr>
      <vt:lpstr>PowerPoint Presentation</vt:lpstr>
      <vt:lpstr>درآوردن ماسک جراحی</vt:lpstr>
      <vt:lpstr>درآوردن ماسک N95</vt:lpstr>
      <vt:lpstr>PowerPoint Presentation</vt:lpstr>
      <vt:lpstr>خسته نباشید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SharehMR1</dc:creator>
  <cp:lastModifiedBy>EMS1</cp:lastModifiedBy>
  <cp:revision>98</cp:revision>
  <dcterms:created xsi:type="dcterms:W3CDTF">2019-10-21T06:41:26Z</dcterms:created>
  <dcterms:modified xsi:type="dcterms:W3CDTF">2020-03-04T06:12:12Z</dcterms:modified>
</cp:coreProperties>
</file>